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8" r:id="rId2"/>
    <p:sldId id="276" r:id="rId3"/>
    <p:sldId id="262" r:id="rId4"/>
    <p:sldId id="336" r:id="rId5"/>
    <p:sldId id="280" r:id="rId6"/>
    <p:sldId id="368" r:id="rId7"/>
    <p:sldId id="337" r:id="rId8"/>
    <p:sldId id="369" r:id="rId9"/>
    <p:sldId id="370" r:id="rId10"/>
    <p:sldId id="344" r:id="rId11"/>
    <p:sldId id="371" r:id="rId12"/>
    <p:sldId id="372" r:id="rId13"/>
    <p:sldId id="373" r:id="rId14"/>
    <p:sldId id="374" r:id="rId15"/>
    <p:sldId id="347" r:id="rId16"/>
    <p:sldId id="375" r:id="rId17"/>
    <p:sldId id="376" r:id="rId18"/>
    <p:sldId id="377" r:id="rId19"/>
    <p:sldId id="378" r:id="rId20"/>
    <p:sldId id="379" r:id="rId21"/>
    <p:sldId id="298" r:id="rId22"/>
    <p:sldId id="380" r:id="rId23"/>
    <p:sldId id="381" r:id="rId24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33FF"/>
    <a:srgbClr val="9900FF"/>
    <a:srgbClr val="FFCCFF"/>
    <a:srgbClr val="666699"/>
    <a:srgbClr val="000066"/>
    <a:srgbClr val="00FFFF"/>
    <a:srgbClr val="CCCC00"/>
    <a:srgbClr val="CC9900"/>
    <a:srgbClr val="FF99CC"/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88" autoAdjust="0"/>
    <p:restoredTop sz="94671" autoAdjust="0"/>
  </p:normalViewPr>
  <p:slideViewPr>
    <p:cSldViewPr>
      <p:cViewPr varScale="1">
        <p:scale>
          <a:sx n="91" d="100"/>
          <a:sy n="91" d="100"/>
        </p:scale>
        <p:origin x="786" y="8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2" Type="http://schemas.openxmlformats.org/officeDocument/2006/relationships/image" Target="../media/image16.wmf"/><Relationship Id="rId1" Type="http://schemas.openxmlformats.org/officeDocument/2006/relationships/image" Target="../media/image15.wmf"/><Relationship Id="rId4" Type="http://schemas.openxmlformats.org/officeDocument/2006/relationships/image" Target="../media/image18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31.wmf"/><Relationship Id="rId1" Type="http://schemas.openxmlformats.org/officeDocument/2006/relationships/image" Target="../media/image30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AAD8C6-D834-4188-ACCC-D830C93E74E6}" type="datetimeFigureOut">
              <a:rPr lang="en-US" smtClean="0"/>
              <a:pPr/>
              <a:t>12/14/2022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5091FA-7920-4E76-96D8-2996FC60C56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1244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5091FA-7920-4E76-96D8-2996FC60C569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5091FA-7920-4E76-96D8-2996FC60C569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5091FA-7920-4E76-96D8-2996FC60C569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5091FA-7920-4E76-96D8-2996FC60C569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5091FA-7920-4E76-96D8-2996FC60C569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5091FA-7920-4E76-96D8-2996FC60C569}" type="slidenum">
              <a:rPr lang="en-US" smtClean="0"/>
              <a:pPr/>
              <a:t>18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5091FA-7920-4E76-96D8-2996FC60C569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5091FA-7920-4E76-96D8-2996FC60C569}" type="slidenum">
              <a:rPr lang="en-US" smtClean="0"/>
              <a:pPr/>
              <a:t>20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658531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3F8E9F01-63CE-48AC-AE59-42DBCD98C4AA}" type="datetimeFigureOut">
              <a:rPr lang="en-US" smtClean="0"/>
              <a:pPr/>
              <a:t>12/14/2022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362FD5E-4B42-4CFC-B7C9-FA94CB73276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4378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3F8E9F01-63CE-48AC-AE59-42DBCD98C4AA}" type="datetimeFigureOut">
              <a:rPr lang="en-US" smtClean="0"/>
              <a:pPr/>
              <a:t>12/14/2022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362FD5E-4B42-4CFC-B7C9-FA94CB73276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1117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704361"/>
            <a:ext cx="9144001" cy="439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5861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6375"/>
            <a:ext cx="8229600" cy="857250"/>
          </a:xfrm>
          <a:prstGeom prst="rect">
            <a:avLst/>
          </a:prstGeom>
        </p:spPr>
        <p:txBody>
          <a:bodyPr lIns="67163" tIns="33581" rIns="67163" bIns="33581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1200151"/>
            <a:ext cx="8229600" cy="3394075"/>
          </a:xfrm>
          <a:prstGeom prst="rect">
            <a:avLst/>
          </a:prstGeom>
        </p:spPr>
        <p:txBody>
          <a:bodyPr lIns="67163" tIns="33581" rIns="67163" bIns="33581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4637"/>
          </a:xfrm>
          <a:prstGeom prst="rect">
            <a:avLst/>
          </a:prstGeom>
        </p:spPr>
        <p:txBody>
          <a:bodyPr lIns="67163" tIns="33581" rIns="67163" bIns="33581"/>
          <a:lstStyle/>
          <a:p>
            <a:fld id="{E8D6474A-157E-45D4-962B-0344120A1699}" type="datetimeFigureOut">
              <a:rPr lang="en-US" smtClean="0"/>
              <a:pPr/>
              <a:t>12/14/2022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4637"/>
          </a:xfrm>
          <a:prstGeom prst="rect">
            <a:avLst/>
          </a:prstGeom>
        </p:spPr>
        <p:txBody>
          <a:bodyPr lIns="67163" tIns="33581" rIns="67163" bIns="33581"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4637"/>
          </a:xfrm>
          <a:prstGeom prst="rect">
            <a:avLst/>
          </a:prstGeom>
        </p:spPr>
        <p:txBody>
          <a:bodyPr lIns="67163" tIns="33581" rIns="67163" bIns="33581"/>
          <a:lstStyle/>
          <a:p>
            <a:fld id="{7CBA987B-55BE-49CC-A71A-DBA669E4D1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54004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818517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3F8E9F01-63CE-48AC-AE59-42DBCD98C4AA}" type="datetimeFigureOut">
              <a:rPr lang="en-US" smtClean="0"/>
              <a:pPr/>
              <a:t>12/14/2022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362FD5E-4B42-4CFC-B7C9-FA94CB73276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1805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3F8E9F01-63CE-48AC-AE59-42DBCD98C4AA}" type="datetimeFigureOut">
              <a:rPr lang="en-US" smtClean="0"/>
              <a:pPr/>
              <a:t>12/14/2022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362FD5E-4B42-4CFC-B7C9-FA94CB73276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48209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3F8E9F01-63CE-48AC-AE59-42DBCD98C4AA}" type="datetimeFigureOut">
              <a:rPr lang="en-US" smtClean="0"/>
              <a:pPr/>
              <a:t>12/14/2022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362FD5E-4B42-4CFC-B7C9-FA94CB73276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4300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3F8E9F01-63CE-48AC-AE59-42DBCD98C4AA}" type="datetimeFigureOut">
              <a:rPr lang="en-US" smtClean="0"/>
              <a:pPr/>
              <a:t>12/14/2022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362FD5E-4B42-4CFC-B7C9-FA94CB73276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6172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3F8E9F01-63CE-48AC-AE59-42DBCD98C4AA}" type="datetimeFigureOut">
              <a:rPr lang="en-US" smtClean="0"/>
              <a:pPr/>
              <a:t>12/14/2022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362FD5E-4B42-4CFC-B7C9-FA94CB73276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85350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3F8E9F01-63CE-48AC-AE59-42DBCD98C4AA}" type="datetimeFigureOut">
              <a:rPr lang="en-US" smtClean="0"/>
              <a:pPr/>
              <a:t>12/14/2022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362FD5E-4B42-4CFC-B7C9-FA94CB73276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4720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3F8E9F01-63CE-48AC-AE59-42DBCD98C4AA}" type="datetimeFigureOut">
              <a:rPr lang="en-US" smtClean="0"/>
              <a:pPr/>
              <a:t>12/14/2022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362FD5E-4B42-4CFC-B7C9-FA94CB73276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3459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84071"/>
            <a:ext cx="9144000" cy="459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1465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wmf"/><Relationship Id="rId3" Type="http://schemas.openxmlformats.org/officeDocument/2006/relationships/oleObject" Target="../embeddings/oleObject4.bin"/><Relationship Id="rId7" Type="http://schemas.openxmlformats.org/officeDocument/2006/relationships/oleObject" Target="../embeddings/oleObject6.bin"/><Relationship Id="rId12" Type="http://schemas.openxmlformats.org/officeDocument/2006/relationships/image" Target="../media/image20.pn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6.wmf"/><Relationship Id="rId11" Type="http://schemas.openxmlformats.org/officeDocument/2006/relationships/image" Target="../media/image19.png"/><Relationship Id="rId5" Type="http://schemas.openxmlformats.org/officeDocument/2006/relationships/oleObject" Target="../embeddings/oleObject5.bin"/><Relationship Id="rId10" Type="http://schemas.openxmlformats.org/officeDocument/2006/relationships/image" Target="../media/image18.wmf"/><Relationship Id="rId4" Type="http://schemas.openxmlformats.org/officeDocument/2006/relationships/image" Target="../media/image15.wmf"/><Relationship Id="rId9" Type="http://schemas.openxmlformats.org/officeDocument/2006/relationships/oleObject" Target="../embeddings/oleObject7.bin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3.wmf"/><Relationship Id="rId4" Type="http://schemas.openxmlformats.org/officeDocument/2006/relationships/oleObject" Target="../embeddings/oleObject1.bin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1.wmf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9.bin"/><Relationship Id="rId5" Type="http://schemas.openxmlformats.org/officeDocument/2006/relationships/image" Target="../media/image30.wmf"/><Relationship Id="rId4" Type="http://schemas.openxmlformats.org/officeDocument/2006/relationships/oleObject" Target="../embeddings/oleObject8.bin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0.wmf"/><Relationship Id="rId4" Type="http://schemas.openxmlformats.org/officeDocument/2006/relationships/oleObject" Target="../embeddings/oleObject2.bin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12.wmf"/><Relationship Id="rId4" Type="http://schemas.openxmlformats.org/officeDocument/2006/relationships/oleObject" Target="../embeddings/oleObject3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779928" cy="51435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/>
        </p:spPr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808320" y="1179612"/>
            <a:ext cx="6571992" cy="1938992"/>
          </a:xfrm>
          <a:prstGeom prst="rect">
            <a:avLst/>
          </a:prstGeom>
          <a:solidFill>
            <a:schemeClr val="bg1"/>
          </a:solidFill>
          <a:effectLst>
            <a:softEdge rad="63500"/>
          </a:effec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6000" b="1" dirty="0">
                <a:solidFill>
                  <a:schemeClr val="accent4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BAB 10</a:t>
            </a:r>
          </a:p>
          <a:p>
            <a:pPr algn="ctr">
              <a:defRPr/>
            </a:pPr>
            <a:r>
              <a:rPr lang="en-US" sz="6000" b="1" dirty="0">
                <a:solidFill>
                  <a:schemeClr val="accent4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PELUANG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704361"/>
            <a:ext cx="9144001" cy="439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48823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2688628" y="514350"/>
            <a:ext cx="6455372" cy="55720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vert="horz" lIns="68573" tIns="34286" rIns="68573" bIns="34286" rtlCol="0" anchor="ctr">
            <a:noAutofit/>
          </a:bodyPr>
          <a:lstStyle>
            <a:lvl1pPr algn="l" defTabSz="93360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61950" indent="-361950"/>
            <a:r>
              <a:rPr lang="id-ID" sz="2000" b="1" dirty="0">
                <a:solidFill>
                  <a:schemeClr val="accent5"/>
                </a:solidFill>
              </a:rPr>
              <a:t>B</a:t>
            </a:r>
            <a:r>
              <a:rPr lang="en-ID" sz="2000" b="1" dirty="0">
                <a:solidFill>
                  <a:schemeClr val="accent5"/>
                </a:solidFill>
              </a:rPr>
              <a:t>.   </a:t>
            </a:r>
            <a:r>
              <a:rPr lang="en-US" sz="2000" b="1" dirty="0" err="1">
                <a:solidFill>
                  <a:schemeClr val="accent5"/>
                </a:solidFill>
              </a:rPr>
              <a:t>Ruang</a:t>
            </a:r>
            <a:r>
              <a:rPr lang="en-US" sz="2000" b="1" dirty="0">
                <a:solidFill>
                  <a:schemeClr val="accent5"/>
                </a:solidFill>
              </a:rPr>
              <a:t> </a:t>
            </a:r>
            <a:r>
              <a:rPr lang="en-US" sz="2000" b="1" dirty="0" err="1">
                <a:solidFill>
                  <a:schemeClr val="accent5"/>
                </a:solidFill>
              </a:rPr>
              <a:t>Sampel</a:t>
            </a:r>
            <a:r>
              <a:rPr lang="en-US" sz="2000" b="1" dirty="0">
                <a:solidFill>
                  <a:schemeClr val="accent5"/>
                </a:solidFill>
              </a:rPr>
              <a:t>, </a:t>
            </a:r>
            <a:r>
              <a:rPr lang="en-US" sz="2000" b="1" dirty="0" err="1">
                <a:solidFill>
                  <a:schemeClr val="accent5"/>
                </a:solidFill>
              </a:rPr>
              <a:t>Titik</a:t>
            </a:r>
            <a:r>
              <a:rPr lang="en-US" sz="2000" b="1" dirty="0">
                <a:solidFill>
                  <a:schemeClr val="accent5"/>
                </a:solidFill>
              </a:rPr>
              <a:t> </a:t>
            </a:r>
            <a:r>
              <a:rPr lang="en-US" sz="2000" b="1" dirty="0" err="1">
                <a:solidFill>
                  <a:schemeClr val="accent5"/>
                </a:solidFill>
              </a:rPr>
              <a:t>Sampel</a:t>
            </a:r>
            <a:r>
              <a:rPr lang="en-US" sz="2000" b="1" dirty="0">
                <a:solidFill>
                  <a:schemeClr val="accent5"/>
                </a:solidFill>
              </a:rPr>
              <a:t>, </a:t>
            </a:r>
            <a:r>
              <a:rPr lang="en-US" sz="2000" b="1" dirty="0" err="1">
                <a:solidFill>
                  <a:schemeClr val="accent5"/>
                </a:solidFill>
              </a:rPr>
              <a:t>dan</a:t>
            </a:r>
            <a:r>
              <a:rPr lang="en-US" sz="2000" b="1" dirty="0">
                <a:solidFill>
                  <a:schemeClr val="accent5"/>
                </a:solidFill>
              </a:rPr>
              <a:t> </a:t>
            </a:r>
            <a:r>
              <a:rPr lang="en-US" sz="2000" b="1" dirty="0" err="1">
                <a:solidFill>
                  <a:schemeClr val="accent5"/>
                </a:solidFill>
              </a:rPr>
              <a:t>Kejadian</a:t>
            </a:r>
            <a:r>
              <a:rPr lang="en-US" sz="2000" b="1" dirty="0">
                <a:solidFill>
                  <a:schemeClr val="accent5"/>
                </a:solidFill>
              </a:rPr>
              <a:t> </a:t>
            </a:r>
            <a:r>
              <a:rPr lang="en-US" sz="2000" b="1" dirty="0" err="1">
                <a:solidFill>
                  <a:schemeClr val="accent5"/>
                </a:solidFill>
              </a:rPr>
              <a:t>dalam</a:t>
            </a:r>
            <a:r>
              <a:rPr lang="en-US" sz="2000" b="1" dirty="0">
                <a:solidFill>
                  <a:schemeClr val="accent5"/>
                </a:solidFill>
              </a:rPr>
              <a:t> </a:t>
            </a:r>
            <a:r>
              <a:rPr lang="en-US" sz="2000" b="1" dirty="0" err="1">
                <a:solidFill>
                  <a:schemeClr val="accent5"/>
                </a:solidFill>
              </a:rPr>
              <a:t>Suatu</a:t>
            </a:r>
            <a:r>
              <a:rPr lang="en-US" sz="2000" b="1" dirty="0">
                <a:solidFill>
                  <a:schemeClr val="accent5"/>
                </a:solidFill>
              </a:rPr>
              <a:t> </a:t>
            </a:r>
            <a:r>
              <a:rPr lang="en-US" sz="2000" b="1" dirty="0" err="1">
                <a:solidFill>
                  <a:schemeClr val="accent5"/>
                </a:solidFill>
              </a:rPr>
              <a:t>Eksperimen</a:t>
            </a:r>
            <a:endParaRPr lang="en-US" sz="2000" b="1" dirty="0">
              <a:solidFill>
                <a:schemeClr val="accent5"/>
              </a:solidFill>
            </a:endParaRPr>
          </a:p>
        </p:txBody>
      </p:sp>
      <p:grpSp>
        <p:nvGrpSpPr>
          <p:cNvPr id="5" name="Group 21"/>
          <p:cNvGrpSpPr/>
          <p:nvPr/>
        </p:nvGrpSpPr>
        <p:grpSpPr>
          <a:xfrm>
            <a:off x="928662" y="1285866"/>
            <a:ext cx="7215238" cy="2500330"/>
            <a:chOff x="928662" y="1428742"/>
            <a:chExt cx="7215238" cy="2500330"/>
          </a:xfrm>
        </p:grpSpPr>
        <p:sp>
          <p:nvSpPr>
            <p:cNvPr id="8" name="Rectangle 7"/>
            <p:cNvSpPr/>
            <p:nvPr/>
          </p:nvSpPr>
          <p:spPr>
            <a:xfrm>
              <a:off x="928662" y="1714494"/>
              <a:ext cx="7215238" cy="2214578"/>
            </a:xfrm>
            <a:prstGeom prst="rect">
              <a:avLst/>
            </a:prstGeom>
            <a:blipFill>
              <a:blip r:embed="rId2"/>
              <a:tile tx="0" ty="0" sx="100000" sy="100000" flip="none" algn="tl"/>
            </a:blipFill>
            <a:ln w="19050">
              <a:prstDash val="dashDot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indent="361950" algn="just"/>
              <a:r>
                <a:rPr lang="en-US" sz="1600" dirty="0" err="1"/>
                <a:t>Ruang</a:t>
              </a:r>
              <a:r>
                <a:rPr lang="en-US" sz="1600" dirty="0"/>
                <a:t> </a:t>
              </a:r>
              <a:r>
                <a:rPr lang="en-US" sz="1600" dirty="0" err="1"/>
                <a:t>sampel</a:t>
              </a:r>
              <a:r>
                <a:rPr lang="en-US" sz="1600" dirty="0"/>
                <a:t> </a:t>
              </a:r>
              <a:r>
                <a:rPr lang="en-US" sz="1600" dirty="0" err="1"/>
                <a:t>dalam</a:t>
              </a:r>
              <a:r>
                <a:rPr lang="en-US" sz="1600" dirty="0"/>
                <a:t> </a:t>
              </a:r>
              <a:r>
                <a:rPr lang="en-US" sz="1600" dirty="0" err="1"/>
                <a:t>suatu</a:t>
              </a:r>
              <a:r>
                <a:rPr lang="en-US" sz="1600" dirty="0"/>
                <a:t> </a:t>
              </a:r>
              <a:r>
                <a:rPr lang="en-US" sz="1600" dirty="0" err="1"/>
                <a:t>eksperimen</a:t>
              </a:r>
              <a:r>
                <a:rPr lang="en-US" sz="1600" dirty="0"/>
                <a:t> (</a:t>
              </a:r>
              <a:r>
                <a:rPr lang="en-US" sz="1600" dirty="0" err="1"/>
                <a:t>percobaan</a:t>
              </a:r>
              <a:r>
                <a:rPr lang="en-US" sz="1600" dirty="0"/>
                <a:t> </a:t>
              </a:r>
              <a:r>
                <a:rPr lang="en-US" sz="1600" dirty="0" err="1"/>
                <a:t>acak</a:t>
              </a:r>
              <a:r>
                <a:rPr lang="en-US" sz="1600" dirty="0"/>
                <a:t>) </a:t>
              </a:r>
              <a:r>
                <a:rPr lang="en-US" sz="1600" dirty="0" err="1"/>
                <a:t>adalah</a:t>
              </a:r>
              <a:r>
                <a:rPr lang="en-US" sz="1600" dirty="0"/>
                <a:t> </a:t>
              </a:r>
              <a:r>
                <a:rPr lang="en-US" sz="1600" dirty="0" err="1"/>
                <a:t>himpunan</a:t>
              </a:r>
              <a:r>
                <a:rPr lang="en-US" sz="1600" dirty="0"/>
                <a:t> </a:t>
              </a:r>
              <a:r>
                <a:rPr lang="en-US" sz="1600" dirty="0" err="1"/>
                <a:t>semua</a:t>
              </a:r>
              <a:r>
                <a:rPr lang="en-US" sz="1600" dirty="0"/>
                <a:t> </a:t>
              </a:r>
              <a:r>
                <a:rPr lang="en-US" sz="1600" dirty="0" err="1"/>
                <a:t>hasil</a:t>
              </a:r>
              <a:r>
                <a:rPr lang="en-US" sz="1600" dirty="0"/>
                <a:t> yang </a:t>
              </a:r>
              <a:r>
                <a:rPr lang="en-US" sz="1600" dirty="0" err="1"/>
                <a:t>mungkin</a:t>
              </a:r>
              <a:r>
                <a:rPr lang="en-US" sz="1600" dirty="0"/>
                <a:t> </a:t>
              </a:r>
              <a:r>
                <a:rPr lang="en-US" sz="1600" dirty="0" err="1"/>
                <a:t>terjadi</a:t>
              </a:r>
              <a:r>
                <a:rPr lang="en-US" sz="1600" dirty="0"/>
                <a:t> </a:t>
              </a:r>
              <a:r>
                <a:rPr lang="en-US" sz="1600" dirty="0" err="1"/>
                <a:t>dalam</a:t>
              </a:r>
              <a:r>
                <a:rPr lang="en-US" sz="1600" dirty="0"/>
                <a:t> </a:t>
              </a:r>
              <a:r>
                <a:rPr lang="en-US" sz="1600" dirty="0" err="1"/>
                <a:t>eksperimen</a:t>
              </a:r>
              <a:r>
                <a:rPr lang="en-US" sz="1600" dirty="0"/>
                <a:t> </a:t>
              </a:r>
              <a:r>
                <a:rPr lang="en-US" sz="1600" dirty="0" err="1"/>
                <a:t>tersebut</a:t>
              </a:r>
              <a:r>
                <a:rPr lang="en-US" sz="1600" dirty="0"/>
                <a:t>. </a:t>
              </a:r>
              <a:r>
                <a:rPr lang="en-US" sz="1600" dirty="0" err="1"/>
                <a:t>Titik</a:t>
              </a:r>
              <a:r>
                <a:rPr lang="en-US" sz="1600" dirty="0"/>
                <a:t> </a:t>
              </a:r>
              <a:r>
                <a:rPr lang="en-US" sz="1600" dirty="0" err="1"/>
                <a:t>sampel</a:t>
              </a:r>
              <a:r>
                <a:rPr lang="en-US" sz="1600" dirty="0"/>
                <a:t> </a:t>
              </a:r>
              <a:r>
                <a:rPr lang="en-US" sz="1600" dirty="0" err="1"/>
                <a:t>adalah</a:t>
              </a:r>
              <a:r>
                <a:rPr lang="en-US" sz="1600" dirty="0"/>
                <a:t> </a:t>
              </a:r>
              <a:r>
                <a:rPr lang="en-US" sz="1600" dirty="0" err="1"/>
                <a:t>elemen-elemen</a:t>
              </a:r>
              <a:r>
                <a:rPr lang="en-US" sz="1600" dirty="0"/>
                <a:t> </a:t>
              </a:r>
              <a:r>
                <a:rPr lang="en-US" sz="1600" dirty="0" err="1"/>
                <a:t>anggota</a:t>
              </a:r>
              <a:r>
                <a:rPr lang="en-US" sz="1600" dirty="0"/>
                <a:t> </a:t>
              </a:r>
              <a:r>
                <a:rPr lang="en-US" sz="1600" dirty="0" err="1"/>
                <a:t>ruang</a:t>
              </a:r>
              <a:r>
                <a:rPr lang="en-US" sz="1600" dirty="0"/>
                <a:t> </a:t>
              </a:r>
              <a:r>
                <a:rPr lang="en-US" sz="1600" dirty="0" err="1"/>
                <a:t>sampel</a:t>
              </a:r>
              <a:r>
                <a:rPr lang="en-US" sz="1600" dirty="0"/>
                <a:t>, </a:t>
              </a:r>
              <a:r>
                <a:rPr lang="en-US" sz="1600" dirty="0" err="1"/>
                <a:t>dan</a:t>
              </a:r>
              <a:r>
                <a:rPr lang="en-US" sz="1600" dirty="0"/>
                <a:t> </a:t>
              </a:r>
              <a:r>
                <a:rPr lang="en-US" sz="1600" dirty="0" err="1"/>
                <a:t>kejadian</a:t>
              </a:r>
              <a:r>
                <a:rPr lang="en-US" sz="1600" dirty="0"/>
                <a:t> </a:t>
              </a:r>
              <a:r>
                <a:rPr lang="en-US" sz="1600" dirty="0" err="1"/>
                <a:t>adalah</a:t>
              </a:r>
              <a:r>
                <a:rPr lang="en-US" sz="1600" dirty="0"/>
                <a:t> </a:t>
              </a:r>
              <a:r>
                <a:rPr lang="en-US" sz="1600" dirty="0" err="1"/>
                <a:t>himpunan</a:t>
              </a:r>
              <a:r>
                <a:rPr lang="en-US" sz="1600" dirty="0"/>
                <a:t> </a:t>
              </a:r>
              <a:r>
                <a:rPr lang="en-US" sz="1600" dirty="0" err="1"/>
                <a:t>bagian</a:t>
              </a:r>
              <a:r>
                <a:rPr lang="en-US" sz="1600" dirty="0"/>
                <a:t> </a:t>
              </a:r>
              <a:r>
                <a:rPr lang="en-US" sz="1600" dirty="0" err="1"/>
                <a:t>dari</a:t>
              </a:r>
              <a:r>
                <a:rPr lang="en-US" sz="1600" dirty="0"/>
                <a:t> </a:t>
              </a:r>
              <a:r>
                <a:rPr lang="en-US" sz="1600" dirty="0" err="1"/>
                <a:t>ruang</a:t>
              </a:r>
              <a:r>
                <a:rPr lang="en-US" sz="1600" dirty="0"/>
                <a:t> </a:t>
              </a:r>
              <a:r>
                <a:rPr lang="en-US" sz="1600" dirty="0" err="1"/>
                <a:t>sampel</a:t>
              </a:r>
              <a:r>
                <a:rPr lang="en-US" sz="1600" dirty="0"/>
                <a:t>.</a:t>
              </a: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1285852" y="1428742"/>
              <a:ext cx="1714512" cy="642942"/>
            </a:xfrm>
            <a:prstGeom prst="round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err="1"/>
                <a:t>Definisi</a:t>
              </a:r>
              <a:endParaRPr 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96127558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785786" y="374395"/>
            <a:ext cx="7572428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600" b="1" dirty="0" err="1">
                <a:solidFill>
                  <a:srgbClr val="C00000"/>
                </a:solidFill>
              </a:rPr>
              <a:t>Masalah</a:t>
            </a:r>
            <a:endParaRPr lang="en-US" sz="1600" b="1" dirty="0">
              <a:solidFill>
                <a:srgbClr val="C00000"/>
              </a:solidFill>
            </a:endParaRPr>
          </a:p>
          <a:p>
            <a:pPr indent="361950" algn="just">
              <a:tabLst>
                <a:tab pos="361950" algn="l"/>
              </a:tabLst>
            </a:pPr>
            <a:r>
              <a:rPr lang="en-US" sz="1600" dirty="0" err="1"/>
              <a:t>Sebuah</a:t>
            </a:r>
            <a:r>
              <a:rPr lang="en-US" sz="1600" dirty="0"/>
              <a:t> </a:t>
            </a:r>
            <a:r>
              <a:rPr lang="en-US" sz="1600" dirty="0" err="1"/>
              <a:t>kantong</a:t>
            </a:r>
            <a:r>
              <a:rPr lang="en-US" sz="1600" dirty="0"/>
              <a:t> </a:t>
            </a:r>
            <a:r>
              <a:rPr lang="en-US" sz="1600" dirty="0" err="1"/>
              <a:t>berisi</a:t>
            </a:r>
            <a:r>
              <a:rPr lang="en-US" sz="1600" dirty="0"/>
              <a:t> 7 </a:t>
            </a:r>
            <a:r>
              <a:rPr lang="en-US" sz="1600" dirty="0" err="1"/>
              <a:t>gulungan</a:t>
            </a:r>
            <a:r>
              <a:rPr lang="en-US" sz="1600" dirty="0"/>
              <a:t> </a:t>
            </a:r>
            <a:r>
              <a:rPr lang="en-US" sz="1600" dirty="0" err="1"/>
              <a:t>kertas</a:t>
            </a:r>
            <a:r>
              <a:rPr lang="en-US" sz="1600" dirty="0"/>
              <a:t> </a:t>
            </a:r>
            <a:r>
              <a:rPr lang="en-US" sz="1600" dirty="0" err="1"/>
              <a:t>kecil</a:t>
            </a:r>
            <a:r>
              <a:rPr lang="en-US" sz="1600" dirty="0"/>
              <a:t> yang </a:t>
            </a:r>
            <a:r>
              <a:rPr lang="en-US" sz="1600" dirty="0" err="1"/>
              <a:t>seukuran</a:t>
            </a:r>
            <a:r>
              <a:rPr lang="en-US" sz="1600" dirty="0"/>
              <a:t> </a:t>
            </a:r>
            <a:r>
              <a:rPr lang="en-US" sz="1600" dirty="0" err="1"/>
              <a:t>bertuliskan</a:t>
            </a:r>
            <a:r>
              <a:rPr lang="en-US" sz="1600" dirty="0"/>
              <a:t> </a:t>
            </a:r>
            <a:r>
              <a:rPr lang="en-US" sz="1600" dirty="0" err="1"/>
              <a:t>nama-nama</a:t>
            </a:r>
            <a:r>
              <a:rPr lang="en-US" sz="1600" dirty="0"/>
              <a:t> </a:t>
            </a:r>
            <a:r>
              <a:rPr lang="en-US" sz="1600" dirty="0" err="1"/>
              <a:t>hari</a:t>
            </a:r>
            <a:r>
              <a:rPr lang="en-US" sz="1600" dirty="0"/>
              <a:t> </a:t>
            </a:r>
            <a:r>
              <a:rPr lang="en-US" sz="1600" dirty="0" err="1"/>
              <a:t>dalam</a:t>
            </a:r>
            <a:r>
              <a:rPr lang="en-US" sz="1600" dirty="0"/>
              <a:t> </a:t>
            </a:r>
            <a:r>
              <a:rPr lang="en-US" sz="1600" dirty="0" err="1"/>
              <a:t>seminggu</a:t>
            </a:r>
            <a:r>
              <a:rPr lang="en-US" sz="1600" dirty="0"/>
              <a:t>. </a:t>
            </a:r>
            <a:r>
              <a:rPr lang="en-US" sz="1600" dirty="0" err="1"/>
              <a:t>Jika</a:t>
            </a:r>
            <a:r>
              <a:rPr lang="en-US" sz="1600" dirty="0"/>
              <a:t> </a:t>
            </a:r>
            <a:r>
              <a:rPr lang="en-US" sz="1600" dirty="0" err="1"/>
              <a:t>dari</a:t>
            </a:r>
            <a:r>
              <a:rPr lang="en-US" sz="1600" dirty="0"/>
              <a:t> </a:t>
            </a:r>
            <a:r>
              <a:rPr lang="en-US" sz="1600" dirty="0" err="1"/>
              <a:t>dalam</a:t>
            </a:r>
            <a:r>
              <a:rPr lang="en-US" sz="1600" dirty="0"/>
              <a:t> </a:t>
            </a:r>
            <a:r>
              <a:rPr lang="en-US" sz="1600" dirty="0" err="1"/>
              <a:t>kantong</a:t>
            </a:r>
            <a:r>
              <a:rPr lang="en-US" sz="1600" dirty="0"/>
              <a:t> </a:t>
            </a:r>
            <a:r>
              <a:rPr lang="en-US" sz="1600" dirty="0" err="1"/>
              <a:t>tersebut</a:t>
            </a:r>
            <a:r>
              <a:rPr lang="en-US" sz="1600" dirty="0"/>
              <a:t> </a:t>
            </a:r>
            <a:r>
              <a:rPr lang="en-US" sz="1600" dirty="0" err="1"/>
              <a:t>diambil</a:t>
            </a:r>
            <a:r>
              <a:rPr lang="en-US" sz="1600" dirty="0"/>
              <a:t> </a:t>
            </a:r>
            <a:r>
              <a:rPr lang="en-US" sz="1600" dirty="0" err="1"/>
              <a:t>satu</a:t>
            </a:r>
            <a:r>
              <a:rPr lang="en-US" sz="1600" dirty="0"/>
              <a:t> </a:t>
            </a:r>
            <a:r>
              <a:rPr lang="en-US" sz="1600" dirty="0" err="1"/>
              <a:t>gulungan</a:t>
            </a:r>
            <a:r>
              <a:rPr lang="en-US" sz="1600" dirty="0"/>
              <a:t> </a:t>
            </a:r>
            <a:r>
              <a:rPr lang="en-US" sz="1600" dirty="0" err="1"/>
              <a:t>kertas</a:t>
            </a:r>
            <a:r>
              <a:rPr lang="en-US" sz="1600" dirty="0"/>
              <a:t> </a:t>
            </a:r>
            <a:r>
              <a:rPr lang="en-US" sz="1600" dirty="0" err="1"/>
              <a:t>secara</a:t>
            </a:r>
            <a:r>
              <a:rPr lang="en-US" sz="1600" dirty="0"/>
              <a:t> </a:t>
            </a:r>
            <a:r>
              <a:rPr lang="en-US" sz="1600" dirty="0" err="1"/>
              <a:t>acak</a:t>
            </a:r>
            <a:r>
              <a:rPr lang="en-US" sz="1600" dirty="0"/>
              <a:t>, </a:t>
            </a:r>
            <a:r>
              <a:rPr lang="en-US" sz="1600" dirty="0" err="1"/>
              <a:t>tentukan</a:t>
            </a:r>
            <a:r>
              <a:rPr lang="en-US" sz="1600" dirty="0"/>
              <a:t>:</a:t>
            </a:r>
          </a:p>
          <a:p>
            <a:pPr marL="361950" indent="-361950" algn="just">
              <a:buAutoNum type="alphaLcPeriod"/>
              <a:tabLst>
                <a:tab pos="361950" algn="l"/>
              </a:tabLst>
            </a:pPr>
            <a:r>
              <a:rPr lang="en-US" sz="1600" dirty="0" err="1"/>
              <a:t>Ruang</a:t>
            </a:r>
            <a:r>
              <a:rPr lang="en-US" sz="1600" dirty="0"/>
              <a:t> </a:t>
            </a:r>
            <a:r>
              <a:rPr lang="en-US" sz="1600" dirty="0" err="1"/>
              <a:t>sampel</a:t>
            </a:r>
            <a:r>
              <a:rPr lang="en-US" sz="1600" dirty="0"/>
              <a:t> </a:t>
            </a:r>
            <a:r>
              <a:rPr lang="en-US" sz="1600" i="1" dirty="0"/>
              <a:t>S</a:t>
            </a:r>
            <a:r>
              <a:rPr lang="en-US" sz="1600" dirty="0"/>
              <a:t> </a:t>
            </a:r>
            <a:r>
              <a:rPr lang="en-US" sz="1600" dirty="0" err="1"/>
              <a:t>pada</a:t>
            </a:r>
            <a:r>
              <a:rPr lang="en-US" sz="1600" dirty="0"/>
              <a:t> </a:t>
            </a:r>
            <a:r>
              <a:rPr lang="en-US" sz="1600" dirty="0" err="1"/>
              <a:t>eksperimen</a:t>
            </a:r>
            <a:r>
              <a:rPr lang="en-US" sz="1600" dirty="0"/>
              <a:t> </a:t>
            </a:r>
            <a:r>
              <a:rPr lang="en-US" sz="1600" dirty="0" err="1"/>
              <a:t>tersebut</a:t>
            </a:r>
            <a:r>
              <a:rPr lang="en-US" sz="1600" dirty="0"/>
              <a:t>,</a:t>
            </a:r>
          </a:p>
          <a:p>
            <a:pPr marL="361950" indent="-361950" algn="just">
              <a:buAutoNum type="alphaLcPeriod"/>
              <a:tabLst>
                <a:tab pos="361950" algn="l"/>
              </a:tabLst>
            </a:pPr>
            <a:r>
              <a:rPr lang="en-US" sz="1600" dirty="0" err="1"/>
              <a:t>Peluang</a:t>
            </a:r>
            <a:r>
              <a:rPr lang="en-US" sz="1600" dirty="0"/>
              <a:t> </a:t>
            </a:r>
            <a:r>
              <a:rPr lang="en-US" sz="1600" dirty="0" err="1"/>
              <a:t>terambilnya</a:t>
            </a:r>
            <a:r>
              <a:rPr lang="en-US" sz="1600" dirty="0"/>
              <a:t> </a:t>
            </a:r>
            <a:r>
              <a:rPr lang="en-US" sz="1600" dirty="0" err="1"/>
              <a:t>sebuah</a:t>
            </a:r>
            <a:r>
              <a:rPr lang="en-US" sz="1600" dirty="0"/>
              <a:t> </a:t>
            </a:r>
            <a:r>
              <a:rPr lang="en-US" sz="1600" dirty="0" err="1"/>
              <a:t>gulungan</a:t>
            </a:r>
            <a:r>
              <a:rPr lang="en-US" sz="1600" dirty="0"/>
              <a:t> </a:t>
            </a:r>
            <a:r>
              <a:rPr lang="en-US" sz="1600" dirty="0" err="1"/>
              <a:t>kertas</a:t>
            </a:r>
            <a:r>
              <a:rPr lang="en-US" sz="1600" dirty="0"/>
              <a:t> yang </a:t>
            </a:r>
            <a:r>
              <a:rPr lang="en-US" sz="1600" dirty="0" err="1"/>
              <a:t>bertuliskan</a:t>
            </a:r>
            <a:r>
              <a:rPr lang="en-US" sz="1600" dirty="0"/>
              <a:t> </a:t>
            </a:r>
            <a:r>
              <a:rPr lang="en-US" sz="1600" dirty="0" err="1"/>
              <a:t>nama</a:t>
            </a:r>
            <a:r>
              <a:rPr lang="en-US" sz="1600" dirty="0"/>
              <a:t> </a:t>
            </a:r>
            <a:r>
              <a:rPr lang="en-US" sz="1600" dirty="0" err="1"/>
              <a:t>hari</a:t>
            </a:r>
            <a:r>
              <a:rPr lang="en-US" sz="1600" dirty="0"/>
              <a:t> </a:t>
            </a:r>
            <a:r>
              <a:rPr lang="en-US" sz="1600" dirty="0" err="1"/>
              <a:t>dengan</a:t>
            </a:r>
            <a:r>
              <a:rPr lang="en-US" sz="1600" dirty="0"/>
              <a:t> </a:t>
            </a:r>
            <a:r>
              <a:rPr lang="en-US" sz="1600" dirty="0" err="1"/>
              <a:t>huruf</a:t>
            </a:r>
            <a:r>
              <a:rPr lang="en-US" sz="1600" dirty="0"/>
              <a:t> </a:t>
            </a:r>
            <a:r>
              <a:rPr lang="en-US" sz="1600" dirty="0" err="1"/>
              <a:t>depan</a:t>
            </a:r>
            <a:r>
              <a:rPr lang="en-US" sz="1600" dirty="0"/>
              <a:t> S,</a:t>
            </a:r>
          </a:p>
          <a:p>
            <a:pPr marL="361950" indent="-361950" algn="just">
              <a:buAutoNum type="alphaLcPeriod"/>
              <a:tabLst>
                <a:tab pos="361950" algn="l"/>
              </a:tabLst>
            </a:pPr>
            <a:r>
              <a:rPr lang="en-US" sz="1600" dirty="0" err="1"/>
              <a:t>Peluang</a:t>
            </a:r>
            <a:r>
              <a:rPr lang="en-US" sz="1600" dirty="0"/>
              <a:t> </a:t>
            </a:r>
            <a:r>
              <a:rPr lang="en-US" sz="1600" dirty="0" err="1"/>
              <a:t>terambilnya</a:t>
            </a:r>
            <a:r>
              <a:rPr lang="en-US" sz="1600" dirty="0"/>
              <a:t> </a:t>
            </a:r>
            <a:r>
              <a:rPr lang="en-US" sz="1600" dirty="0" err="1"/>
              <a:t>sebuah</a:t>
            </a:r>
            <a:r>
              <a:rPr lang="en-US" sz="1600" dirty="0"/>
              <a:t> </a:t>
            </a:r>
            <a:r>
              <a:rPr lang="en-US" sz="1600" dirty="0" err="1"/>
              <a:t>gulungan</a:t>
            </a:r>
            <a:r>
              <a:rPr lang="en-US" sz="1600" dirty="0"/>
              <a:t> </a:t>
            </a:r>
            <a:r>
              <a:rPr lang="en-US" sz="1600" dirty="0" err="1"/>
              <a:t>kertas</a:t>
            </a:r>
            <a:r>
              <a:rPr lang="en-US" sz="1600" dirty="0"/>
              <a:t> yang </a:t>
            </a:r>
            <a:r>
              <a:rPr lang="en-US" sz="1600" dirty="0" err="1"/>
              <a:t>bertuliskan</a:t>
            </a:r>
            <a:r>
              <a:rPr lang="en-US" sz="1600" dirty="0"/>
              <a:t> </a:t>
            </a:r>
            <a:r>
              <a:rPr lang="en-US" sz="1600" dirty="0" err="1"/>
              <a:t>nama</a:t>
            </a:r>
            <a:r>
              <a:rPr lang="en-US" sz="1600" dirty="0"/>
              <a:t> </a:t>
            </a:r>
            <a:r>
              <a:rPr lang="en-US" sz="1600" dirty="0" err="1"/>
              <a:t>hari</a:t>
            </a:r>
            <a:r>
              <a:rPr lang="en-US" sz="1600" dirty="0"/>
              <a:t> yang </a:t>
            </a:r>
            <a:r>
              <a:rPr lang="en-US" sz="1600" dirty="0" err="1"/>
              <a:t>terdiri</a:t>
            </a:r>
            <a:r>
              <a:rPr lang="en-US" sz="1600" dirty="0"/>
              <a:t> </a:t>
            </a:r>
            <a:r>
              <a:rPr lang="en-US" sz="1600" dirty="0" err="1"/>
              <a:t>atas</a:t>
            </a:r>
            <a:r>
              <a:rPr lang="en-US" sz="1600" dirty="0"/>
              <a:t> 5 </a:t>
            </a:r>
            <a:r>
              <a:rPr lang="en-US" sz="1600" dirty="0" err="1"/>
              <a:t>huruf</a:t>
            </a:r>
            <a:r>
              <a:rPr lang="en-US" sz="1600" dirty="0"/>
              <a:t>. </a:t>
            </a:r>
          </a:p>
          <a:p>
            <a:pPr marL="361950" indent="-361950" algn="just">
              <a:buAutoNum type="alphaLcPeriod"/>
              <a:tabLst>
                <a:tab pos="361950" algn="l"/>
              </a:tabLst>
            </a:pPr>
            <a:r>
              <a:rPr lang="en-US" sz="1600" dirty="0" err="1"/>
              <a:t>Peluang</a:t>
            </a:r>
            <a:r>
              <a:rPr lang="en-US" sz="1600" dirty="0"/>
              <a:t> </a:t>
            </a:r>
            <a:r>
              <a:rPr lang="en-US" sz="1600" dirty="0" err="1"/>
              <a:t>terambilnya</a:t>
            </a:r>
            <a:r>
              <a:rPr lang="en-US" sz="1600" dirty="0"/>
              <a:t> </a:t>
            </a:r>
            <a:r>
              <a:rPr lang="en-US" sz="1600" dirty="0" err="1"/>
              <a:t>sebuah</a:t>
            </a:r>
            <a:r>
              <a:rPr lang="en-US" sz="1600" dirty="0"/>
              <a:t> </a:t>
            </a:r>
            <a:r>
              <a:rPr lang="en-US" sz="1600" dirty="0" err="1"/>
              <a:t>gulungan</a:t>
            </a:r>
            <a:r>
              <a:rPr lang="en-US" sz="1600" dirty="0"/>
              <a:t> </a:t>
            </a:r>
            <a:r>
              <a:rPr lang="en-US" sz="1600" dirty="0" err="1"/>
              <a:t>kertas</a:t>
            </a:r>
            <a:r>
              <a:rPr lang="en-US" sz="1600" dirty="0"/>
              <a:t> yang </a:t>
            </a:r>
            <a:r>
              <a:rPr lang="en-US" sz="1600" dirty="0" err="1"/>
              <a:t>bertuliskan</a:t>
            </a:r>
            <a:r>
              <a:rPr lang="en-US" sz="1600" dirty="0"/>
              <a:t> </a:t>
            </a:r>
            <a:r>
              <a:rPr lang="en-US" sz="1600" dirty="0" err="1"/>
              <a:t>nama</a:t>
            </a:r>
            <a:r>
              <a:rPr lang="en-US" sz="1600" dirty="0"/>
              <a:t> </a:t>
            </a:r>
            <a:r>
              <a:rPr lang="en-US" sz="1600" dirty="0" err="1"/>
              <a:t>hari</a:t>
            </a:r>
            <a:r>
              <a:rPr lang="en-US" sz="1600" dirty="0"/>
              <a:t> </a:t>
            </a:r>
            <a:r>
              <a:rPr lang="en-US" sz="1600" dirty="0" err="1"/>
              <a:t>dengan</a:t>
            </a:r>
            <a:r>
              <a:rPr lang="en-US" sz="1600" dirty="0"/>
              <a:t> </a:t>
            </a:r>
            <a:r>
              <a:rPr lang="en-US" sz="1600" dirty="0" err="1"/>
              <a:t>huruf</a:t>
            </a:r>
            <a:r>
              <a:rPr lang="en-US" sz="1600" dirty="0"/>
              <a:t> </a:t>
            </a:r>
            <a:r>
              <a:rPr lang="en-US" sz="1600" dirty="0" err="1"/>
              <a:t>depan</a:t>
            </a:r>
            <a:r>
              <a:rPr lang="en-US" sz="1600" dirty="0"/>
              <a:t> S </a:t>
            </a:r>
            <a:r>
              <a:rPr lang="en-US" sz="1600" dirty="0" err="1"/>
              <a:t>dan</a:t>
            </a:r>
            <a:r>
              <a:rPr lang="en-US" sz="1600" dirty="0"/>
              <a:t> </a:t>
            </a:r>
            <a:r>
              <a:rPr lang="en-US" sz="1600" dirty="0" err="1"/>
              <a:t>terdiri</a:t>
            </a:r>
            <a:r>
              <a:rPr lang="en-US" sz="1600" dirty="0"/>
              <a:t> </a:t>
            </a:r>
            <a:r>
              <a:rPr lang="en-US" sz="1600" dirty="0" err="1"/>
              <a:t>atas</a:t>
            </a:r>
            <a:r>
              <a:rPr lang="en-US" sz="1600" dirty="0"/>
              <a:t> 5 </a:t>
            </a:r>
            <a:r>
              <a:rPr lang="en-US" sz="1600" dirty="0" err="1"/>
              <a:t>huruf</a:t>
            </a:r>
            <a:r>
              <a:rPr lang="en-US" sz="1600" dirty="0"/>
              <a:t>,</a:t>
            </a:r>
          </a:p>
          <a:p>
            <a:pPr marL="361950" indent="-361950" algn="just">
              <a:buAutoNum type="alphaLcPeriod"/>
              <a:tabLst>
                <a:tab pos="361950" algn="l"/>
              </a:tabLst>
            </a:pPr>
            <a:r>
              <a:rPr lang="en-US" sz="1600" dirty="0" err="1"/>
              <a:t>Peluang</a:t>
            </a:r>
            <a:r>
              <a:rPr lang="en-US" sz="1600" dirty="0"/>
              <a:t> </a:t>
            </a:r>
            <a:r>
              <a:rPr lang="en-US" sz="1600" dirty="0" err="1"/>
              <a:t>terambilnya</a:t>
            </a:r>
            <a:r>
              <a:rPr lang="en-US" sz="1600" dirty="0"/>
              <a:t> </a:t>
            </a:r>
            <a:r>
              <a:rPr lang="en-US" sz="1600" dirty="0" err="1"/>
              <a:t>sebuah</a:t>
            </a:r>
            <a:r>
              <a:rPr lang="en-US" sz="1600" dirty="0"/>
              <a:t> </a:t>
            </a:r>
            <a:r>
              <a:rPr lang="en-US" sz="1600" dirty="0" err="1"/>
              <a:t>lintingan</a:t>
            </a:r>
            <a:r>
              <a:rPr lang="en-US" sz="1600" dirty="0"/>
              <a:t> yang </a:t>
            </a:r>
            <a:r>
              <a:rPr lang="en-US" sz="1600" dirty="0" err="1"/>
              <a:t>bertuliskan</a:t>
            </a:r>
            <a:r>
              <a:rPr lang="en-US" sz="1600" dirty="0"/>
              <a:t> </a:t>
            </a:r>
            <a:r>
              <a:rPr lang="en-US" sz="1600" dirty="0" err="1"/>
              <a:t>nama</a:t>
            </a:r>
            <a:r>
              <a:rPr lang="en-US" sz="1600" dirty="0"/>
              <a:t> </a:t>
            </a:r>
            <a:r>
              <a:rPr lang="en-US" sz="1600" dirty="0" err="1"/>
              <a:t>hari</a:t>
            </a:r>
            <a:r>
              <a:rPr lang="en-US" sz="1600" dirty="0"/>
              <a:t> </a:t>
            </a:r>
            <a:r>
              <a:rPr lang="en-US" sz="1600" dirty="0" err="1"/>
              <a:t>dengan</a:t>
            </a:r>
            <a:r>
              <a:rPr lang="en-US" sz="1600" dirty="0"/>
              <a:t> </a:t>
            </a:r>
            <a:r>
              <a:rPr lang="en-US" sz="1600" dirty="0" err="1"/>
              <a:t>huruf</a:t>
            </a:r>
            <a:r>
              <a:rPr lang="en-US" sz="1600" dirty="0"/>
              <a:t> </a:t>
            </a:r>
            <a:r>
              <a:rPr lang="en-US" sz="1600" dirty="0" err="1"/>
              <a:t>depan</a:t>
            </a:r>
            <a:r>
              <a:rPr lang="en-US" sz="1600" dirty="0"/>
              <a:t> S </a:t>
            </a:r>
            <a:r>
              <a:rPr lang="en-US" sz="1600" b="1" dirty="0" err="1"/>
              <a:t>atau</a:t>
            </a:r>
            <a:r>
              <a:rPr lang="en-US" sz="1600" dirty="0"/>
              <a:t> </a:t>
            </a:r>
            <a:r>
              <a:rPr lang="en-US" sz="1600" dirty="0" err="1"/>
              <a:t>terdiri</a:t>
            </a:r>
            <a:r>
              <a:rPr lang="en-US" sz="1600" dirty="0"/>
              <a:t> </a:t>
            </a:r>
            <a:r>
              <a:rPr lang="en-US" sz="1600" dirty="0" err="1"/>
              <a:t>atas</a:t>
            </a:r>
            <a:r>
              <a:rPr lang="en-US" sz="1600" dirty="0"/>
              <a:t> 5 </a:t>
            </a:r>
            <a:r>
              <a:rPr lang="en-US" sz="1600" dirty="0" err="1"/>
              <a:t>huruf</a:t>
            </a:r>
            <a:r>
              <a:rPr lang="en-US" sz="1600" dirty="0"/>
              <a:t>,</a:t>
            </a:r>
          </a:p>
          <a:p>
            <a:pPr marL="361950" indent="-361950" algn="just">
              <a:buAutoNum type="alphaLcPeriod"/>
              <a:tabLst>
                <a:tab pos="361950" algn="l"/>
              </a:tabLst>
            </a:pPr>
            <a:r>
              <a:rPr lang="en-US" sz="1600" dirty="0" err="1"/>
              <a:t>Gambarkan</a:t>
            </a:r>
            <a:r>
              <a:rPr lang="en-US" sz="1600" dirty="0"/>
              <a:t> </a:t>
            </a:r>
            <a:r>
              <a:rPr lang="en-US" sz="1600" dirty="0" err="1"/>
              <a:t>objek</a:t>
            </a:r>
            <a:r>
              <a:rPr lang="en-US" sz="1600" dirty="0"/>
              <a:t> </a:t>
            </a:r>
            <a:r>
              <a:rPr lang="en-US" sz="1600" dirty="0" err="1"/>
              <a:t>eksperimen</a:t>
            </a:r>
            <a:r>
              <a:rPr lang="en-US" sz="1600" dirty="0"/>
              <a:t>, </a:t>
            </a:r>
            <a:r>
              <a:rPr lang="en-US" sz="1600" dirty="0" err="1"/>
              <a:t>cara</a:t>
            </a:r>
            <a:r>
              <a:rPr lang="en-US" sz="1600" dirty="0"/>
              <a:t> </a:t>
            </a:r>
            <a:r>
              <a:rPr lang="en-US" sz="1600" dirty="0" err="1"/>
              <a:t>eksperimen</a:t>
            </a:r>
            <a:r>
              <a:rPr lang="en-US" sz="1600" dirty="0"/>
              <a:t>, </a:t>
            </a:r>
            <a:r>
              <a:rPr lang="en-US" sz="1600" dirty="0" err="1"/>
              <a:t>titik-titik</a:t>
            </a:r>
            <a:r>
              <a:rPr lang="en-US" sz="1600" dirty="0"/>
              <a:t> </a:t>
            </a:r>
            <a:r>
              <a:rPr lang="en-US" sz="1600" dirty="0" err="1"/>
              <a:t>sampel</a:t>
            </a:r>
            <a:r>
              <a:rPr lang="en-US" sz="1600" dirty="0"/>
              <a:t> yang </a:t>
            </a:r>
            <a:r>
              <a:rPr lang="en-US" sz="1600" dirty="0" err="1"/>
              <a:t>dihasilkannya</a:t>
            </a:r>
            <a:r>
              <a:rPr lang="en-US" sz="1600" dirty="0"/>
              <a:t>, </a:t>
            </a:r>
            <a:r>
              <a:rPr lang="en-US" sz="1600" dirty="0" err="1"/>
              <a:t>ruang</a:t>
            </a:r>
            <a:r>
              <a:rPr lang="en-US" sz="1600" dirty="0"/>
              <a:t> </a:t>
            </a:r>
            <a:r>
              <a:rPr lang="en-US" sz="1600" dirty="0" err="1"/>
              <a:t>sampel</a:t>
            </a:r>
            <a:r>
              <a:rPr lang="en-US" sz="1600" dirty="0"/>
              <a:t>, </a:t>
            </a:r>
            <a:r>
              <a:rPr lang="en-US" sz="1600" dirty="0" err="1"/>
              <a:t>kejadian</a:t>
            </a:r>
            <a:r>
              <a:rPr lang="en-US" sz="1600" dirty="0"/>
              <a:t> </a:t>
            </a:r>
            <a:r>
              <a:rPr lang="en-US" sz="1600" i="1" dirty="0"/>
              <a:t>A</a:t>
            </a:r>
            <a:r>
              <a:rPr lang="en-US" sz="1600" dirty="0"/>
              <a:t>, </a:t>
            </a:r>
            <a:r>
              <a:rPr lang="en-US" sz="1600" dirty="0" err="1"/>
              <a:t>dan</a:t>
            </a:r>
            <a:r>
              <a:rPr lang="en-US" sz="1600" dirty="0"/>
              <a:t> </a:t>
            </a:r>
            <a:r>
              <a:rPr lang="en-US" sz="1600" dirty="0" err="1"/>
              <a:t>kejadian</a:t>
            </a:r>
            <a:r>
              <a:rPr lang="en-US" sz="1600" dirty="0"/>
              <a:t> </a:t>
            </a:r>
            <a:r>
              <a:rPr lang="en-US" sz="1600" i="1" dirty="0"/>
              <a:t>B</a:t>
            </a:r>
            <a:r>
              <a:rPr lang="en-US" sz="1600" dirty="0"/>
              <a:t> </a:t>
            </a:r>
            <a:r>
              <a:rPr lang="en-US" sz="1600" dirty="0" err="1"/>
              <a:t>dalam</a:t>
            </a:r>
            <a:r>
              <a:rPr lang="en-US" sz="1600" dirty="0"/>
              <a:t> </a:t>
            </a:r>
            <a:r>
              <a:rPr lang="en-US" sz="1600" dirty="0" err="1"/>
              <a:t>bentuk</a:t>
            </a:r>
            <a:r>
              <a:rPr lang="en-US" sz="1600" dirty="0"/>
              <a:t> diagram </a:t>
            </a:r>
            <a:r>
              <a:rPr lang="en-US" sz="1600" dirty="0" err="1"/>
              <a:t>pohon</a:t>
            </a:r>
            <a:r>
              <a:rPr lang="en-US" sz="1600" dirty="0"/>
              <a:t> </a:t>
            </a:r>
            <a:r>
              <a:rPr lang="en-US" sz="1600" dirty="0" err="1"/>
              <a:t>dan</a:t>
            </a:r>
            <a:r>
              <a:rPr lang="en-US" sz="1600" dirty="0"/>
              <a:t> diagram Venn.</a:t>
            </a:r>
          </a:p>
        </p:txBody>
      </p:sp>
    </p:spTree>
    <p:extLst>
      <p:ext uri="{BB962C8B-B14F-4D97-AF65-F5344CB8AC3E}">
        <p14:creationId xmlns:p14="http://schemas.microsoft.com/office/powerpoint/2010/main" val="961275584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785786" y="214296"/>
            <a:ext cx="7215238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600" b="1" dirty="0" err="1">
                <a:solidFill>
                  <a:srgbClr val="C00000"/>
                </a:solidFill>
              </a:rPr>
              <a:t>Pembahasan</a:t>
            </a:r>
            <a:r>
              <a:rPr lang="en-US" sz="1600" b="1" dirty="0">
                <a:solidFill>
                  <a:srgbClr val="C00000"/>
                </a:solidFill>
              </a:rPr>
              <a:t>:</a:t>
            </a:r>
          </a:p>
          <a:p>
            <a:pPr indent="361950" algn="just"/>
            <a:r>
              <a:rPr lang="en-US" sz="1600" dirty="0" err="1"/>
              <a:t>Jika</a:t>
            </a:r>
            <a:r>
              <a:rPr lang="en-US" sz="1600" dirty="0"/>
              <a:t>:</a:t>
            </a:r>
          </a:p>
          <a:p>
            <a:pPr marL="361950" indent="-361950" algn="just">
              <a:buFontTx/>
              <a:buChar char="-"/>
            </a:pPr>
            <a:r>
              <a:rPr lang="en-US" sz="1600" i="1" dirty="0"/>
              <a:t>O</a:t>
            </a:r>
            <a:r>
              <a:rPr lang="en-US" sz="1600" dirty="0"/>
              <a:t> </a:t>
            </a:r>
            <a:r>
              <a:rPr lang="en-US" sz="1600" dirty="0" err="1"/>
              <a:t>adalah</a:t>
            </a:r>
            <a:r>
              <a:rPr lang="en-US" sz="1600" dirty="0"/>
              <a:t> </a:t>
            </a:r>
            <a:r>
              <a:rPr lang="en-US" sz="1600" dirty="0" err="1"/>
              <a:t>objek</a:t>
            </a:r>
            <a:r>
              <a:rPr lang="en-US" sz="1600" dirty="0"/>
              <a:t> </a:t>
            </a:r>
            <a:r>
              <a:rPr lang="en-US" sz="1600" dirty="0" err="1"/>
              <a:t>eksperimennya</a:t>
            </a:r>
            <a:r>
              <a:rPr lang="en-US" sz="1600" dirty="0"/>
              <a:t> , </a:t>
            </a:r>
            <a:r>
              <a:rPr lang="en-US" sz="1600" i="1" dirty="0"/>
              <a:t>O</a:t>
            </a:r>
            <a:r>
              <a:rPr lang="en-US" sz="1600" dirty="0"/>
              <a:t>= {</a:t>
            </a:r>
            <a:r>
              <a:rPr lang="en-US" sz="1600" dirty="0" err="1"/>
              <a:t>Senin</a:t>
            </a:r>
            <a:r>
              <a:rPr lang="en-US" sz="1600" dirty="0"/>
              <a:t>, </a:t>
            </a:r>
            <a:r>
              <a:rPr lang="en-US" sz="1600" dirty="0" err="1"/>
              <a:t>Selasa</a:t>
            </a:r>
            <a:r>
              <a:rPr lang="en-US" sz="1600" dirty="0"/>
              <a:t>, </a:t>
            </a:r>
            <a:r>
              <a:rPr lang="en-US" sz="1600" dirty="0" err="1"/>
              <a:t>Rabu</a:t>
            </a:r>
            <a:r>
              <a:rPr lang="en-US" sz="1600" dirty="0"/>
              <a:t>, </a:t>
            </a:r>
            <a:r>
              <a:rPr lang="en-US" sz="1600" dirty="0" err="1"/>
              <a:t>Kamis</a:t>
            </a:r>
            <a:r>
              <a:rPr lang="en-US" sz="1600" dirty="0"/>
              <a:t>, </a:t>
            </a:r>
            <a:r>
              <a:rPr lang="en-US" sz="1600" dirty="0" err="1"/>
              <a:t>Jumat</a:t>
            </a:r>
            <a:r>
              <a:rPr lang="en-US" sz="1600" dirty="0"/>
              <a:t>, </a:t>
            </a:r>
            <a:r>
              <a:rPr lang="en-US" sz="1600" dirty="0" err="1"/>
              <a:t>Sabtu</a:t>
            </a:r>
            <a:r>
              <a:rPr lang="en-US" sz="1600" dirty="0"/>
              <a:t>, </a:t>
            </a:r>
            <a:r>
              <a:rPr lang="en-US" sz="1600" dirty="0" err="1"/>
              <a:t>Minggu</a:t>
            </a:r>
            <a:r>
              <a:rPr lang="en-US" sz="1600" dirty="0"/>
              <a:t>}</a:t>
            </a:r>
            <a:endParaRPr lang="en-US" sz="1600" i="1" dirty="0"/>
          </a:p>
          <a:p>
            <a:pPr marL="361950" indent="-361950" algn="just">
              <a:buFontTx/>
              <a:buChar char="-"/>
            </a:pPr>
            <a:r>
              <a:rPr lang="en-US" sz="1600" i="1" dirty="0"/>
              <a:t>S</a:t>
            </a:r>
            <a:r>
              <a:rPr lang="en-US" sz="1600" dirty="0"/>
              <a:t> </a:t>
            </a:r>
            <a:r>
              <a:rPr lang="en-US" sz="1600" dirty="0" err="1"/>
              <a:t>adalah</a:t>
            </a:r>
            <a:r>
              <a:rPr lang="en-US" sz="1600" dirty="0"/>
              <a:t> </a:t>
            </a:r>
            <a:r>
              <a:rPr lang="en-US" sz="1600" dirty="0" err="1"/>
              <a:t>ruang</a:t>
            </a:r>
            <a:r>
              <a:rPr lang="en-US" sz="1600" dirty="0"/>
              <a:t> </a:t>
            </a:r>
            <a:r>
              <a:rPr lang="en-US" sz="1600" dirty="0" err="1"/>
              <a:t>sampel</a:t>
            </a:r>
            <a:r>
              <a:rPr lang="en-US" sz="1600" dirty="0"/>
              <a:t> </a:t>
            </a:r>
            <a:r>
              <a:rPr lang="en-US" sz="1600" dirty="0" err="1"/>
              <a:t>dari</a:t>
            </a:r>
            <a:r>
              <a:rPr lang="en-US" sz="1600" dirty="0"/>
              <a:t> </a:t>
            </a:r>
            <a:r>
              <a:rPr lang="en-US" sz="1600" dirty="0" err="1"/>
              <a:t>eksperimen</a:t>
            </a:r>
            <a:r>
              <a:rPr lang="en-US" sz="1600" dirty="0"/>
              <a:t> </a:t>
            </a:r>
            <a:r>
              <a:rPr lang="en-US" sz="1600" dirty="0" err="1"/>
              <a:t>tersebut</a:t>
            </a:r>
            <a:endParaRPr lang="en-US" sz="1600" dirty="0"/>
          </a:p>
          <a:p>
            <a:pPr marL="361950" indent="-361950" algn="just">
              <a:buFontTx/>
              <a:buChar char="-"/>
            </a:pPr>
            <a:r>
              <a:rPr lang="en-US" sz="1600" i="1" dirty="0"/>
              <a:t>A</a:t>
            </a:r>
            <a:r>
              <a:rPr lang="en-US" sz="1600" dirty="0"/>
              <a:t> </a:t>
            </a:r>
            <a:r>
              <a:rPr lang="en-US" sz="1600" dirty="0" err="1"/>
              <a:t>adalah</a:t>
            </a:r>
            <a:r>
              <a:rPr lang="en-US" sz="1600" dirty="0"/>
              <a:t> </a:t>
            </a:r>
            <a:r>
              <a:rPr lang="en-US" sz="1600" dirty="0" err="1"/>
              <a:t>kejadian</a:t>
            </a:r>
            <a:r>
              <a:rPr lang="en-US" sz="1600" dirty="0"/>
              <a:t> </a:t>
            </a:r>
            <a:r>
              <a:rPr lang="en-US" sz="1600" dirty="0" err="1"/>
              <a:t>terambilnya</a:t>
            </a:r>
            <a:r>
              <a:rPr lang="en-US" sz="1600" dirty="0"/>
              <a:t> </a:t>
            </a:r>
            <a:r>
              <a:rPr lang="en-US" sz="1600" dirty="0" err="1"/>
              <a:t>sebuah</a:t>
            </a:r>
            <a:r>
              <a:rPr lang="en-US" sz="1600" dirty="0"/>
              <a:t> </a:t>
            </a:r>
            <a:r>
              <a:rPr lang="en-US" sz="1600" dirty="0" err="1"/>
              <a:t>gulungan</a:t>
            </a:r>
            <a:r>
              <a:rPr lang="en-US" sz="1600" dirty="0"/>
              <a:t> </a:t>
            </a:r>
            <a:r>
              <a:rPr lang="en-US" sz="1600" dirty="0" err="1"/>
              <a:t>bertuliskan</a:t>
            </a:r>
            <a:r>
              <a:rPr lang="en-US" sz="1600" dirty="0"/>
              <a:t> </a:t>
            </a:r>
            <a:r>
              <a:rPr lang="en-US" sz="1600" dirty="0" err="1"/>
              <a:t>nama</a:t>
            </a:r>
            <a:r>
              <a:rPr lang="en-US" sz="1600" dirty="0"/>
              <a:t> </a:t>
            </a:r>
            <a:r>
              <a:rPr lang="en-US" sz="1600" dirty="0" err="1"/>
              <a:t>hari</a:t>
            </a:r>
            <a:r>
              <a:rPr lang="en-US" sz="1600" dirty="0"/>
              <a:t> </a:t>
            </a:r>
            <a:r>
              <a:rPr lang="en-US" sz="1600" dirty="0" err="1"/>
              <a:t>dengan</a:t>
            </a:r>
            <a:r>
              <a:rPr lang="en-US" sz="1600" dirty="0"/>
              <a:t> </a:t>
            </a:r>
            <a:r>
              <a:rPr lang="en-US" sz="1600" dirty="0" err="1"/>
              <a:t>huruf</a:t>
            </a:r>
            <a:r>
              <a:rPr lang="en-US" sz="1600" dirty="0"/>
              <a:t> </a:t>
            </a:r>
            <a:r>
              <a:rPr lang="en-US" sz="1600" dirty="0" err="1"/>
              <a:t>depan</a:t>
            </a:r>
            <a:r>
              <a:rPr lang="en-US" sz="1600" dirty="0"/>
              <a:t> </a:t>
            </a:r>
            <a:r>
              <a:rPr lang="en-US" sz="1600" i="1" dirty="0"/>
              <a:t>S</a:t>
            </a:r>
          </a:p>
          <a:p>
            <a:pPr marL="361950" indent="-361950" algn="just">
              <a:buFontTx/>
              <a:buChar char="-"/>
            </a:pPr>
            <a:r>
              <a:rPr lang="en-US" sz="1600" dirty="0"/>
              <a:t>B </a:t>
            </a:r>
            <a:r>
              <a:rPr lang="en-US" sz="1600" dirty="0" err="1"/>
              <a:t>adalah</a:t>
            </a:r>
            <a:r>
              <a:rPr lang="en-US" sz="1600" dirty="0"/>
              <a:t> </a:t>
            </a:r>
            <a:r>
              <a:rPr lang="en-US" sz="1600" dirty="0" err="1"/>
              <a:t>kejadian</a:t>
            </a:r>
            <a:r>
              <a:rPr lang="en-US" sz="1600" dirty="0"/>
              <a:t> </a:t>
            </a:r>
            <a:r>
              <a:rPr lang="en-US" sz="1600" dirty="0" err="1"/>
              <a:t>terambilnya</a:t>
            </a:r>
            <a:r>
              <a:rPr lang="en-US" sz="1600" dirty="0"/>
              <a:t> </a:t>
            </a:r>
            <a:r>
              <a:rPr lang="en-US" sz="1600" dirty="0" err="1"/>
              <a:t>sebuah</a:t>
            </a:r>
            <a:r>
              <a:rPr lang="en-US" sz="1600" dirty="0"/>
              <a:t> </a:t>
            </a:r>
            <a:r>
              <a:rPr lang="en-US" sz="1600" dirty="0" err="1"/>
              <a:t>gulungan</a:t>
            </a:r>
            <a:r>
              <a:rPr lang="en-US" sz="1600" dirty="0"/>
              <a:t> </a:t>
            </a:r>
            <a:r>
              <a:rPr lang="en-US" sz="1600" dirty="0" err="1"/>
              <a:t>bertuliskan</a:t>
            </a:r>
            <a:r>
              <a:rPr lang="en-US" sz="1600" dirty="0"/>
              <a:t> </a:t>
            </a:r>
            <a:r>
              <a:rPr lang="en-US" sz="1600" dirty="0" err="1"/>
              <a:t>nama</a:t>
            </a:r>
            <a:r>
              <a:rPr lang="en-US" sz="1600" dirty="0"/>
              <a:t> </a:t>
            </a:r>
            <a:r>
              <a:rPr lang="en-US" sz="1600" dirty="0" err="1"/>
              <a:t>hari</a:t>
            </a:r>
            <a:r>
              <a:rPr lang="en-US" sz="1600" dirty="0"/>
              <a:t> yang </a:t>
            </a:r>
            <a:r>
              <a:rPr lang="en-US" sz="1600" dirty="0" err="1"/>
              <a:t>terdiri</a:t>
            </a:r>
            <a:r>
              <a:rPr lang="en-US" sz="1600" dirty="0"/>
              <a:t> </a:t>
            </a:r>
            <a:r>
              <a:rPr lang="en-US" sz="1600" dirty="0" err="1"/>
              <a:t>atas</a:t>
            </a:r>
            <a:r>
              <a:rPr lang="en-US" sz="1600" dirty="0"/>
              <a:t> 5 </a:t>
            </a:r>
            <a:r>
              <a:rPr lang="en-US" sz="1600" dirty="0" err="1"/>
              <a:t>huruf</a:t>
            </a:r>
            <a:endParaRPr lang="en-US" sz="1600" dirty="0"/>
          </a:p>
          <a:p>
            <a:pPr marL="361950" indent="-361950" algn="just"/>
            <a:r>
              <a:rPr lang="en-US" sz="1600" dirty="0" err="1"/>
              <a:t>Maka</a:t>
            </a:r>
            <a:r>
              <a:rPr lang="en-US" sz="1600" dirty="0"/>
              <a:t> </a:t>
            </a:r>
            <a:r>
              <a:rPr lang="en-US" sz="1600" dirty="0" err="1"/>
              <a:t>gambaran</a:t>
            </a:r>
            <a:r>
              <a:rPr lang="en-US" sz="1600" dirty="0"/>
              <a:t> </a:t>
            </a:r>
            <a:r>
              <a:rPr lang="en-US" sz="1600" dirty="0" err="1"/>
              <a:t>selengkapnya</a:t>
            </a:r>
            <a:r>
              <a:rPr lang="en-US" sz="1600" dirty="0"/>
              <a:t> </a:t>
            </a:r>
            <a:r>
              <a:rPr lang="en-US" sz="1600" dirty="0" err="1"/>
              <a:t>dari</a:t>
            </a:r>
            <a:r>
              <a:rPr lang="en-US" sz="1600" dirty="0"/>
              <a:t> </a:t>
            </a:r>
            <a:r>
              <a:rPr lang="en-US" sz="1600" dirty="0" err="1"/>
              <a:t>eksperimen</a:t>
            </a:r>
            <a:r>
              <a:rPr lang="en-US" sz="1600" dirty="0"/>
              <a:t> </a:t>
            </a:r>
            <a:r>
              <a:rPr lang="en-US" sz="1600" dirty="0" err="1"/>
              <a:t>di</a:t>
            </a:r>
            <a:r>
              <a:rPr lang="en-US" sz="1600" dirty="0"/>
              <a:t> </a:t>
            </a:r>
            <a:r>
              <a:rPr lang="en-US" sz="1600" dirty="0" err="1"/>
              <a:t>atas</a:t>
            </a:r>
            <a:r>
              <a:rPr lang="en-US" sz="1600" dirty="0"/>
              <a:t> </a:t>
            </a:r>
            <a:r>
              <a:rPr lang="en-US" sz="1600" dirty="0" err="1"/>
              <a:t>akan</a:t>
            </a:r>
            <a:r>
              <a:rPr lang="en-US" sz="1600" dirty="0"/>
              <a:t> </a:t>
            </a:r>
            <a:r>
              <a:rPr lang="en-US" sz="1600" dirty="0" err="1"/>
              <a:t>menjadi</a:t>
            </a:r>
            <a:r>
              <a:rPr lang="en-US" sz="1600" dirty="0"/>
              <a:t> </a:t>
            </a:r>
            <a:r>
              <a:rPr lang="en-US" sz="1600" dirty="0" err="1"/>
              <a:t>seperti</a:t>
            </a:r>
            <a:r>
              <a:rPr lang="en-US" sz="1600" dirty="0"/>
              <a:t> </a:t>
            </a:r>
            <a:r>
              <a:rPr lang="en-US" sz="1600" dirty="0" err="1"/>
              <a:t>berikut</a:t>
            </a:r>
            <a:r>
              <a:rPr lang="en-US" sz="1600" dirty="0"/>
              <a:t>.</a:t>
            </a:r>
          </a:p>
        </p:txBody>
      </p:sp>
      <p:pic>
        <p:nvPicPr>
          <p:cNvPr id="9933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428860" y="2741550"/>
            <a:ext cx="4472001" cy="19512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961275584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785786" y="374395"/>
            <a:ext cx="7572428" cy="28315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600" dirty="0" err="1"/>
              <a:t>Jawaban</a:t>
            </a:r>
            <a:r>
              <a:rPr lang="en-US" sz="1600" dirty="0"/>
              <a:t> </a:t>
            </a:r>
            <a:r>
              <a:rPr lang="en-US" sz="1600" dirty="0" err="1"/>
              <a:t>selengkapnya</a:t>
            </a:r>
            <a:r>
              <a:rPr lang="en-US" sz="1600" dirty="0"/>
              <a:t> </a:t>
            </a:r>
            <a:r>
              <a:rPr lang="en-US" sz="1600" dirty="0" err="1"/>
              <a:t>adalah</a:t>
            </a:r>
            <a:r>
              <a:rPr lang="en-US" sz="1600" dirty="0"/>
              <a:t> </a:t>
            </a:r>
            <a:r>
              <a:rPr lang="en-US" sz="1600" dirty="0" err="1"/>
              <a:t>seperti</a:t>
            </a:r>
            <a:r>
              <a:rPr lang="en-US" sz="1600" dirty="0"/>
              <a:t> </a:t>
            </a:r>
            <a:r>
              <a:rPr lang="en-US" sz="1600" dirty="0" err="1"/>
              <a:t>berikut</a:t>
            </a:r>
            <a:r>
              <a:rPr lang="en-US" sz="1600" dirty="0"/>
              <a:t>.</a:t>
            </a:r>
          </a:p>
          <a:p>
            <a:pPr marL="342900" indent="-342900" algn="just">
              <a:buAutoNum type="alphaLcPeriod"/>
            </a:pPr>
            <a:r>
              <a:rPr lang="en-US" sz="1600" dirty="0" err="1"/>
              <a:t>Ruang</a:t>
            </a:r>
            <a:r>
              <a:rPr lang="en-US" sz="1600" dirty="0"/>
              <a:t> </a:t>
            </a:r>
            <a:r>
              <a:rPr lang="en-US" sz="1600" dirty="0" err="1"/>
              <a:t>sampel</a:t>
            </a:r>
            <a:r>
              <a:rPr lang="en-US" sz="1600" dirty="0"/>
              <a:t> </a:t>
            </a:r>
            <a:r>
              <a:rPr lang="en-US" sz="1600" i="1" dirty="0"/>
              <a:t>S</a:t>
            </a:r>
            <a:r>
              <a:rPr lang="en-US" sz="1600" dirty="0"/>
              <a:t> </a:t>
            </a:r>
            <a:r>
              <a:rPr lang="en-US" sz="1600" dirty="0" err="1"/>
              <a:t>dalam</a:t>
            </a:r>
            <a:r>
              <a:rPr lang="en-US" sz="1600" dirty="0"/>
              <a:t> </a:t>
            </a:r>
            <a:r>
              <a:rPr lang="en-US" sz="1600" dirty="0" err="1"/>
              <a:t>eksperimen</a:t>
            </a:r>
            <a:r>
              <a:rPr lang="en-US" sz="1600" dirty="0"/>
              <a:t> </a:t>
            </a:r>
            <a:r>
              <a:rPr lang="en-US" sz="1600" dirty="0" err="1"/>
              <a:t>tersebut</a:t>
            </a:r>
            <a:r>
              <a:rPr lang="en-US" sz="1600" dirty="0"/>
              <a:t> </a:t>
            </a:r>
            <a:r>
              <a:rPr lang="en-US" sz="1600" dirty="0" err="1"/>
              <a:t>adalah</a:t>
            </a:r>
            <a:r>
              <a:rPr lang="en-US" sz="1600" dirty="0"/>
              <a:t> </a:t>
            </a:r>
            <a:r>
              <a:rPr lang="en-US" sz="1600" i="1" dirty="0"/>
              <a:t>S</a:t>
            </a:r>
            <a:r>
              <a:rPr lang="en-US" sz="1600" dirty="0"/>
              <a:t> = {</a:t>
            </a:r>
            <a:r>
              <a:rPr lang="en-US" sz="1600" dirty="0" err="1"/>
              <a:t>Senin</a:t>
            </a:r>
            <a:r>
              <a:rPr lang="en-US" sz="1600" dirty="0"/>
              <a:t>, </a:t>
            </a:r>
            <a:r>
              <a:rPr lang="en-US" sz="1600" dirty="0" err="1"/>
              <a:t>Selasa</a:t>
            </a:r>
            <a:r>
              <a:rPr lang="en-US" sz="1600" dirty="0"/>
              <a:t>, </a:t>
            </a:r>
            <a:r>
              <a:rPr lang="en-US" sz="1600" dirty="0" err="1"/>
              <a:t>Rabu</a:t>
            </a:r>
            <a:r>
              <a:rPr lang="en-US" sz="1600" dirty="0"/>
              <a:t>, </a:t>
            </a:r>
            <a:r>
              <a:rPr lang="en-US" sz="1600" dirty="0" err="1"/>
              <a:t>Kamis</a:t>
            </a:r>
            <a:r>
              <a:rPr lang="en-US" sz="1600" dirty="0"/>
              <a:t>, </a:t>
            </a:r>
            <a:r>
              <a:rPr lang="en-US" sz="1600" dirty="0" err="1"/>
              <a:t>Jumat</a:t>
            </a:r>
            <a:r>
              <a:rPr lang="en-US" sz="1600" dirty="0"/>
              <a:t>, </a:t>
            </a:r>
            <a:r>
              <a:rPr lang="en-US" sz="1600" dirty="0" err="1"/>
              <a:t>Sabtu</a:t>
            </a:r>
            <a:r>
              <a:rPr lang="en-US" sz="1600" dirty="0"/>
              <a:t>, </a:t>
            </a:r>
            <a:r>
              <a:rPr lang="en-US" sz="1600" dirty="0" err="1"/>
              <a:t>Minggu</a:t>
            </a:r>
            <a:r>
              <a:rPr lang="en-US" sz="1600" dirty="0"/>
              <a:t>}.</a:t>
            </a:r>
          </a:p>
          <a:p>
            <a:pPr marL="342900" indent="-342900" algn="just">
              <a:buAutoNum type="alphaLcPeriod"/>
            </a:pPr>
            <a:r>
              <a:rPr lang="en-US" sz="1600" dirty="0" err="1"/>
              <a:t>Jika</a:t>
            </a:r>
            <a:r>
              <a:rPr lang="en-US" sz="1600" dirty="0"/>
              <a:t> </a:t>
            </a:r>
            <a:r>
              <a:rPr lang="en-US" sz="1600" i="1" dirty="0"/>
              <a:t>A</a:t>
            </a:r>
            <a:r>
              <a:rPr lang="en-US" sz="1600" dirty="0"/>
              <a:t> = </a:t>
            </a:r>
            <a:r>
              <a:rPr lang="en-US" sz="1600" dirty="0" err="1"/>
              <a:t>kejadian</a:t>
            </a:r>
            <a:r>
              <a:rPr lang="en-US" sz="1600" dirty="0"/>
              <a:t> </a:t>
            </a:r>
            <a:r>
              <a:rPr lang="en-US" sz="1600" dirty="0" err="1"/>
              <a:t>terambilnya</a:t>
            </a:r>
            <a:r>
              <a:rPr lang="en-US" sz="1600" dirty="0"/>
              <a:t> </a:t>
            </a:r>
            <a:r>
              <a:rPr lang="en-US" sz="1600" dirty="0" err="1"/>
              <a:t>sebuah</a:t>
            </a:r>
            <a:r>
              <a:rPr lang="en-US" sz="1600" dirty="0"/>
              <a:t> </a:t>
            </a:r>
            <a:r>
              <a:rPr lang="en-US" sz="1600" dirty="0" err="1"/>
              <a:t>gulungan</a:t>
            </a:r>
            <a:r>
              <a:rPr lang="en-US" sz="1600" dirty="0"/>
              <a:t> </a:t>
            </a:r>
            <a:r>
              <a:rPr lang="en-US" sz="1600" dirty="0" err="1"/>
              <a:t>bertuliskan</a:t>
            </a:r>
            <a:r>
              <a:rPr lang="en-US" sz="1600" dirty="0"/>
              <a:t> </a:t>
            </a:r>
            <a:r>
              <a:rPr lang="en-US" sz="1600" dirty="0" err="1"/>
              <a:t>namanama</a:t>
            </a:r>
            <a:r>
              <a:rPr lang="en-US" sz="1600" dirty="0"/>
              <a:t> </a:t>
            </a:r>
            <a:r>
              <a:rPr lang="en-US" sz="1600" dirty="0" err="1"/>
              <a:t>hari</a:t>
            </a:r>
            <a:r>
              <a:rPr lang="en-US" sz="1600" dirty="0"/>
              <a:t> </a:t>
            </a:r>
            <a:r>
              <a:rPr lang="en-US" sz="1600" dirty="0" err="1"/>
              <a:t>dengan</a:t>
            </a:r>
            <a:r>
              <a:rPr lang="en-US" sz="1600" dirty="0"/>
              <a:t> </a:t>
            </a:r>
            <a:r>
              <a:rPr lang="en-US" sz="1600" dirty="0" err="1"/>
              <a:t>huruf</a:t>
            </a:r>
            <a:r>
              <a:rPr lang="en-US" sz="1600" dirty="0"/>
              <a:t> </a:t>
            </a:r>
            <a:r>
              <a:rPr lang="en-US" sz="1600" dirty="0" err="1"/>
              <a:t>depan</a:t>
            </a:r>
            <a:r>
              <a:rPr lang="en-US" sz="1600" dirty="0"/>
              <a:t> </a:t>
            </a:r>
            <a:r>
              <a:rPr lang="en-US" sz="1600" i="1" dirty="0"/>
              <a:t>S</a:t>
            </a:r>
            <a:r>
              <a:rPr lang="en-US" sz="1600" dirty="0"/>
              <a:t>, </a:t>
            </a:r>
            <a:r>
              <a:rPr lang="en-US" sz="1600" dirty="0" err="1"/>
              <a:t>maka</a:t>
            </a:r>
            <a:r>
              <a:rPr lang="en-US" sz="1600" dirty="0"/>
              <a:t> </a:t>
            </a:r>
            <a:r>
              <a:rPr lang="en-US" sz="1600" i="1" dirty="0"/>
              <a:t>P</a:t>
            </a:r>
            <a:r>
              <a:rPr lang="en-US" sz="1600" dirty="0"/>
              <a:t>(</a:t>
            </a:r>
            <a:r>
              <a:rPr lang="en-US" sz="1600" i="1" dirty="0"/>
              <a:t>A</a:t>
            </a:r>
            <a:r>
              <a:rPr lang="en-US" sz="1600" dirty="0"/>
              <a:t>) = </a:t>
            </a:r>
          </a:p>
          <a:p>
            <a:pPr marL="342900" indent="-342900" algn="just">
              <a:buAutoNum type="alphaLcPeriod"/>
            </a:pPr>
            <a:r>
              <a:rPr lang="en-US" sz="1600" dirty="0" err="1"/>
              <a:t>Jika</a:t>
            </a:r>
            <a:r>
              <a:rPr lang="en-US" sz="1600" dirty="0"/>
              <a:t> </a:t>
            </a:r>
            <a:r>
              <a:rPr lang="en-US" sz="1600" i="1" dirty="0"/>
              <a:t>B</a:t>
            </a:r>
            <a:r>
              <a:rPr lang="en-US" sz="1600" dirty="0"/>
              <a:t> = </a:t>
            </a:r>
            <a:r>
              <a:rPr lang="en-US" sz="1600" dirty="0" err="1"/>
              <a:t>kejadian</a:t>
            </a:r>
            <a:r>
              <a:rPr lang="en-US" sz="1600" dirty="0"/>
              <a:t> </a:t>
            </a:r>
            <a:r>
              <a:rPr lang="en-US" sz="1600" dirty="0" err="1"/>
              <a:t>terambilnya</a:t>
            </a:r>
            <a:r>
              <a:rPr lang="en-US" sz="1600" dirty="0"/>
              <a:t> </a:t>
            </a:r>
            <a:r>
              <a:rPr lang="en-US" sz="1600" dirty="0" err="1"/>
              <a:t>sebuah</a:t>
            </a:r>
            <a:r>
              <a:rPr lang="en-US" sz="1600" dirty="0"/>
              <a:t> </a:t>
            </a:r>
            <a:r>
              <a:rPr lang="en-US" sz="1600" dirty="0" err="1"/>
              <a:t>gulungan</a:t>
            </a:r>
            <a:r>
              <a:rPr lang="en-US" sz="1600" dirty="0"/>
              <a:t> </a:t>
            </a:r>
            <a:r>
              <a:rPr lang="en-US" sz="1600" dirty="0" err="1"/>
              <a:t>bertuliskan</a:t>
            </a:r>
            <a:r>
              <a:rPr lang="en-US" sz="1600" dirty="0"/>
              <a:t> </a:t>
            </a:r>
            <a:r>
              <a:rPr lang="en-US" sz="1600" dirty="0" err="1"/>
              <a:t>nama</a:t>
            </a:r>
            <a:r>
              <a:rPr lang="en-US" sz="1600" dirty="0"/>
              <a:t> </a:t>
            </a:r>
            <a:r>
              <a:rPr lang="en-US" sz="1600" dirty="0" err="1"/>
              <a:t>hari</a:t>
            </a:r>
            <a:r>
              <a:rPr lang="en-US" sz="1600" dirty="0"/>
              <a:t> </a:t>
            </a:r>
            <a:r>
              <a:rPr lang="en-US" sz="1600" dirty="0" err="1"/>
              <a:t>dengan</a:t>
            </a:r>
            <a:r>
              <a:rPr lang="en-US" sz="1600" dirty="0"/>
              <a:t> 5 </a:t>
            </a:r>
            <a:r>
              <a:rPr lang="en-US" sz="1600" dirty="0" err="1"/>
              <a:t>huruf</a:t>
            </a:r>
            <a:r>
              <a:rPr lang="en-US" sz="1600" dirty="0"/>
              <a:t>, </a:t>
            </a:r>
            <a:r>
              <a:rPr lang="en-US" sz="1600" dirty="0" err="1"/>
              <a:t>maka</a:t>
            </a:r>
            <a:r>
              <a:rPr lang="en-US" sz="1600" dirty="0"/>
              <a:t> </a:t>
            </a:r>
            <a:r>
              <a:rPr lang="en-US" sz="1600" i="1" dirty="0"/>
              <a:t>P</a:t>
            </a:r>
            <a:r>
              <a:rPr lang="en-US" sz="1600" dirty="0"/>
              <a:t>(</a:t>
            </a:r>
            <a:r>
              <a:rPr lang="en-US" sz="1600" i="1" dirty="0"/>
              <a:t>B</a:t>
            </a:r>
            <a:r>
              <a:rPr lang="en-US" sz="1600" dirty="0"/>
              <a:t>) = </a:t>
            </a:r>
          </a:p>
          <a:p>
            <a:pPr marL="342900" indent="-342900" algn="just">
              <a:buAutoNum type="alphaLcPeriod"/>
            </a:pPr>
            <a:r>
              <a:rPr lang="en-US" sz="1600" dirty="0"/>
              <a:t>A ∩ B = {</a:t>
            </a:r>
            <a:r>
              <a:rPr lang="en-US" sz="1600" dirty="0" err="1"/>
              <a:t>Senin</a:t>
            </a:r>
            <a:r>
              <a:rPr lang="en-US" sz="1600" dirty="0"/>
              <a:t>, </a:t>
            </a:r>
            <a:r>
              <a:rPr lang="en-US" sz="1600" dirty="0" err="1"/>
              <a:t>Sabtu</a:t>
            </a:r>
            <a:r>
              <a:rPr lang="en-US" sz="1600" dirty="0"/>
              <a:t>}. </a:t>
            </a:r>
          </a:p>
          <a:p>
            <a:pPr marL="342900" indent="-342900" algn="just">
              <a:buAutoNum type="alphaLcPeriod"/>
            </a:pPr>
            <a:endParaRPr lang="en-US" sz="1600" dirty="0"/>
          </a:p>
          <a:p>
            <a:pPr marL="342900" indent="-342900" algn="just">
              <a:buAutoNum type="alphaLcPeriod"/>
            </a:pPr>
            <a:r>
              <a:rPr lang="fi-FI" sz="1600" dirty="0"/>
              <a:t>A ∪ B = {Senin, Selasa, Kamis, Jumat, Sabtu}. </a:t>
            </a:r>
          </a:p>
          <a:p>
            <a:pPr marL="342900" indent="-342900" algn="just">
              <a:buAutoNum type="alphaLcPeriod"/>
            </a:pPr>
            <a:r>
              <a:rPr lang="en-US" sz="1600" dirty="0"/>
              <a:t>Diagram Venn:</a:t>
            </a:r>
            <a:endParaRPr lang="en-US" sz="1600" i="1" dirty="0"/>
          </a:p>
        </p:txBody>
      </p:sp>
      <p:graphicFrame>
        <p:nvGraphicFramePr>
          <p:cNvPr id="100354" name="Object 2"/>
          <p:cNvGraphicFramePr>
            <a:graphicFrameLocks noChangeAspect="1"/>
          </p:cNvGraphicFramePr>
          <p:nvPr/>
        </p:nvGraphicFramePr>
        <p:xfrm>
          <a:off x="3428992" y="1357304"/>
          <a:ext cx="152400" cy="357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8" name="Equation" r:id="rId3" imgW="152280" imgH="393480" progId="Equation.DSMT4">
                  <p:embed/>
                </p:oleObj>
              </mc:Choice>
              <mc:Fallback>
                <p:oleObj name="Equation" r:id="rId3" imgW="152280" imgH="393480" progId="Equation.DSMT4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28992" y="1357304"/>
                        <a:ext cx="152400" cy="35719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0355" name="Object 3"/>
          <p:cNvGraphicFramePr>
            <a:graphicFrameLocks noChangeAspect="1"/>
          </p:cNvGraphicFramePr>
          <p:nvPr/>
        </p:nvGraphicFramePr>
        <p:xfrm>
          <a:off x="2205022" y="1857370"/>
          <a:ext cx="152400" cy="357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9" name="Equation" r:id="rId5" imgW="152280" imgH="393480" progId="Equation.DSMT4">
                  <p:embed/>
                </p:oleObj>
              </mc:Choice>
              <mc:Fallback>
                <p:oleObj name="Equation" r:id="rId5" imgW="152280" imgH="393480" progId="Equation.DSMT4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5022" y="1857370"/>
                        <a:ext cx="152400" cy="3571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0356" name="Object 4"/>
          <p:cNvGraphicFramePr>
            <a:graphicFrameLocks noChangeAspect="1"/>
          </p:cNvGraphicFramePr>
          <p:nvPr/>
        </p:nvGraphicFramePr>
        <p:xfrm>
          <a:off x="3244852" y="2071684"/>
          <a:ext cx="16129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0" name="Equation" r:id="rId7" imgW="1612800" imgH="419040" progId="Equation.DSMT4">
                  <p:embed/>
                </p:oleObj>
              </mc:Choice>
              <mc:Fallback>
                <p:oleObj name="Equation" r:id="rId7" imgW="1612800" imgH="419040" progId="Equation.DSMT4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44852" y="2071684"/>
                        <a:ext cx="1612900" cy="419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0357" name="Object 5"/>
          <p:cNvGraphicFramePr>
            <a:graphicFrameLocks noChangeAspect="1"/>
          </p:cNvGraphicFramePr>
          <p:nvPr/>
        </p:nvGraphicFramePr>
        <p:xfrm>
          <a:off x="4959364" y="2581278"/>
          <a:ext cx="16129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1" name="Equation" r:id="rId9" imgW="1612800" imgH="419040" progId="Equation.DSMT4">
                  <p:embed/>
                </p:oleObj>
              </mc:Choice>
              <mc:Fallback>
                <p:oleObj name="Equation" r:id="rId9" imgW="1612800" imgH="419040" progId="Equation.DSMT4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59364" y="2581278"/>
                        <a:ext cx="1612900" cy="419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0358" name="Picture 6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1785918" y="3143254"/>
            <a:ext cx="2762258" cy="13383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0359" name="Picture 7"/>
          <p:cNvPicPr>
            <a:picLocks noChangeAspect="1" noChangeArrowheads="1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>
            <a:off x="4857752" y="3143254"/>
            <a:ext cx="1428760" cy="13685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961275584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1428728" y="571486"/>
            <a:ext cx="6000792" cy="2928958"/>
            <a:chOff x="1428728" y="1000114"/>
            <a:chExt cx="6000792" cy="2928958"/>
          </a:xfrm>
        </p:grpSpPr>
        <p:sp>
          <p:nvSpPr>
            <p:cNvPr id="3" name="Round Diagonal Corner Rectangle 2"/>
            <p:cNvSpPr/>
            <p:nvPr/>
          </p:nvSpPr>
          <p:spPr>
            <a:xfrm>
              <a:off x="1428728" y="1285866"/>
              <a:ext cx="6000792" cy="2643206"/>
            </a:xfrm>
            <a:prstGeom prst="round2Diag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indent="361950" algn="just"/>
              <a:r>
                <a:rPr lang="en-US" sz="1600" dirty="0" err="1">
                  <a:solidFill>
                    <a:schemeClr val="tx1"/>
                  </a:solidFill>
                </a:rPr>
                <a:t>Jika</a:t>
              </a:r>
              <a:r>
                <a:rPr lang="en-US" sz="1600" dirty="0">
                  <a:solidFill>
                    <a:schemeClr val="tx1"/>
                  </a:solidFill>
                </a:rPr>
                <a:t> </a:t>
              </a:r>
              <a:r>
                <a:rPr lang="en-US" sz="1600" dirty="0" err="1">
                  <a:solidFill>
                    <a:schemeClr val="tx1"/>
                  </a:solidFill>
                </a:rPr>
                <a:t>ruang</a:t>
              </a:r>
              <a:r>
                <a:rPr lang="en-US" sz="1600" dirty="0">
                  <a:solidFill>
                    <a:schemeClr val="tx1"/>
                  </a:solidFill>
                </a:rPr>
                <a:t> </a:t>
              </a:r>
              <a:r>
                <a:rPr lang="en-US" sz="1600" dirty="0" err="1">
                  <a:solidFill>
                    <a:schemeClr val="tx1"/>
                  </a:solidFill>
                </a:rPr>
                <a:t>sampel</a:t>
              </a:r>
              <a:r>
                <a:rPr lang="en-US" sz="1600" dirty="0">
                  <a:solidFill>
                    <a:schemeClr val="tx1"/>
                  </a:solidFill>
                </a:rPr>
                <a:t> </a:t>
              </a:r>
              <a:r>
                <a:rPr lang="en-US" sz="1600" i="1" dirty="0">
                  <a:solidFill>
                    <a:schemeClr val="tx1"/>
                  </a:solidFill>
                </a:rPr>
                <a:t>S</a:t>
              </a:r>
              <a:r>
                <a:rPr lang="en-US" sz="1600" dirty="0">
                  <a:solidFill>
                    <a:schemeClr val="tx1"/>
                  </a:solidFill>
                </a:rPr>
                <a:t> </a:t>
              </a:r>
              <a:r>
                <a:rPr lang="en-US" sz="1600" dirty="0" err="1">
                  <a:solidFill>
                    <a:schemeClr val="tx1"/>
                  </a:solidFill>
                </a:rPr>
                <a:t>berhingga</a:t>
              </a:r>
              <a:r>
                <a:rPr lang="en-US" sz="1600" dirty="0">
                  <a:solidFill>
                    <a:schemeClr val="tx1"/>
                  </a:solidFill>
                </a:rPr>
                <a:t> (</a:t>
              </a:r>
              <a:r>
                <a:rPr lang="en-US" sz="1600" dirty="0" err="1">
                  <a:solidFill>
                    <a:schemeClr val="tx1"/>
                  </a:solidFill>
                </a:rPr>
                <a:t>tidak</a:t>
              </a:r>
              <a:r>
                <a:rPr lang="en-US" sz="1600" dirty="0">
                  <a:solidFill>
                    <a:schemeClr val="tx1"/>
                  </a:solidFill>
                </a:rPr>
                <a:t> </a:t>
              </a:r>
              <a:r>
                <a:rPr lang="en-US" sz="1600" dirty="0" err="1">
                  <a:solidFill>
                    <a:schemeClr val="tx1"/>
                  </a:solidFill>
                </a:rPr>
                <a:t>tak</a:t>
              </a:r>
              <a:r>
                <a:rPr lang="en-US" sz="1600" dirty="0">
                  <a:solidFill>
                    <a:schemeClr val="tx1"/>
                  </a:solidFill>
                </a:rPr>
                <a:t> </a:t>
              </a:r>
              <a:r>
                <a:rPr lang="en-US" sz="1600" dirty="0" err="1">
                  <a:solidFill>
                    <a:schemeClr val="tx1"/>
                  </a:solidFill>
                </a:rPr>
                <a:t>hingga</a:t>
              </a:r>
              <a:r>
                <a:rPr lang="en-US" sz="1600" dirty="0">
                  <a:solidFill>
                    <a:schemeClr val="tx1"/>
                  </a:solidFill>
                </a:rPr>
                <a:t>), </a:t>
              </a:r>
              <a:r>
                <a:rPr lang="en-US" sz="1600" dirty="0" err="1">
                  <a:solidFill>
                    <a:schemeClr val="tx1"/>
                  </a:solidFill>
                </a:rPr>
                <a:t>maka</a:t>
              </a:r>
              <a:r>
                <a:rPr lang="en-US" sz="1600" dirty="0">
                  <a:solidFill>
                    <a:schemeClr val="tx1"/>
                  </a:solidFill>
                </a:rPr>
                <a:t> </a:t>
              </a:r>
              <a:r>
                <a:rPr lang="en-US" sz="1600" dirty="0" err="1">
                  <a:solidFill>
                    <a:schemeClr val="tx1"/>
                  </a:solidFill>
                </a:rPr>
                <a:t>peluang</a:t>
              </a:r>
              <a:r>
                <a:rPr lang="en-US" sz="1600" dirty="0">
                  <a:solidFill>
                    <a:schemeClr val="tx1"/>
                  </a:solidFill>
                </a:rPr>
                <a:t> </a:t>
              </a:r>
              <a:r>
                <a:rPr lang="en-US" sz="1600" dirty="0" err="1">
                  <a:solidFill>
                    <a:schemeClr val="tx1"/>
                  </a:solidFill>
                </a:rPr>
                <a:t>munculnya</a:t>
              </a:r>
              <a:r>
                <a:rPr lang="en-US" sz="1600" dirty="0">
                  <a:solidFill>
                    <a:schemeClr val="tx1"/>
                  </a:solidFill>
                </a:rPr>
                <a:t> </a:t>
              </a:r>
              <a:r>
                <a:rPr lang="en-US" sz="1600" dirty="0" err="1">
                  <a:solidFill>
                    <a:schemeClr val="tx1"/>
                  </a:solidFill>
                </a:rPr>
                <a:t>kejadian</a:t>
              </a:r>
              <a:r>
                <a:rPr lang="en-US" sz="1600" dirty="0">
                  <a:solidFill>
                    <a:schemeClr val="tx1"/>
                  </a:solidFill>
                </a:rPr>
                <a:t> </a:t>
              </a:r>
              <a:r>
                <a:rPr lang="en-US" sz="1600" i="1" dirty="0">
                  <a:solidFill>
                    <a:schemeClr val="tx1"/>
                  </a:solidFill>
                </a:rPr>
                <a:t>A</a:t>
              </a:r>
              <a:r>
                <a:rPr lang="en-US" sz="1600" dirty="0">
                  <a:solidFill>
                    <a:schemeClr val="tx1"/>
                  </a:solidFill>
                </a:rPr>
                <a:t> </a:t>
              </a:r>
              <a:r>
                <a:rPr lang="en-US" sz="1600" dirty="0" err="1">
                  <a:solidFill>
                    <a:schemeClr val="tx1"/>
                  </a:solidFill>
                </a:rPr>
                <a:t>dalam</a:t>
              </a:r>
              <a:r>
                <a:rPr lang="en-US" sz="1600" dirty="0">
                  <a:solidFill>
                    <a:schemeClr val="tx1"/>
                  </a:solidFill>
                </a:rPr>
                <a:t> </a:t>
              </a:r>
              <a:r>
                <a:rPr lang="en-US" sz="1600" i="1" dirty="0">
                  <a:solidFill>
                    <a:schemeClr val="tx1"/>
                  </a:solidFill>
                </a:rPr>
                <a:t>S</a:t>
              </a:r>
              <a:r>
                <a:rPr lang="en-US" sz="1600" dirty="0">
                  <a:solidFill>
                    <a:schemeClr val="tx1"/>
                  </a:solidFill>
                </a:rPr>
                <a:t> </a:t>
              </a:r>
              <a:r>
                <a:rPr lang="en-US" sz="1600" dirty="0" err="1">
                  <a:solidFill>
                    <a:schemeClr val="tx1"/>
                  </a:solidFill>
                </a:rPr>
                <a:t>merupakan</a:t>
              </a:r>
              <a:r>
                <a:rPr lang="en-US" sz="1600" dirty="0">
                  <a:solidFill>
                    <a:schemeClr val="tx1"/>
                  </a:solidFill>
                </a:rPr>
                <a:t> </a:t>
              </a:r>
              <a:r>
                <a:rPr lang="en-US" sz="1600" dirty="0" err="1">
                  <a:solidFill>
                    <a:schemeClr val="tx1"/>
                  </a:solidFill>
                </a:rPr>
                <a:t>jumlah</a:t>
              </a:r>
              <a:r>
                <a:rPr lang="en-US" sz="1600" dirty="0">
                  <a:solidFill>
                    <a:schemeClr val="tx1"/>
                  </a:solidFill>
                </a:rPr>
                <a:t> </a:t>
              </a:r>
              <a:r>
                <a:rPr lang="en-US" sz="1600" dirty="0" err="1">
                  <a:solidFill>
                    <a:schemeClr val="tx1"/>
                  </a:solidFill>
                </a:rPr>
                <a:t>peluang</a:t>
              </a:r>
              <a:r>
                <a:rPr lang="en-US" sz="1600" dirty="0">
                  <a:solidFill>
                    <a:schemeClr val="tx1"/>
                  </a:solidFill>
                </a:rPr>
                <a:t> </a:t>
              </a:r>
              <a:r>
                <a:rPr lang="en-US" sz="1600" dirty="0" err="1">
                  <a:solidFill>
                    <a:schemeClr val="tx1"/>
                  </a:solidFill>
                </a:rPr>
                <a:t>dari</a:t>
              </a:r>
              <a:r>
                <a:rPr lang="en-US" sz="1600" dirty="0">
                  <a:solidFill>
                    <a:schemeClr val="tx1"/>
                  </a:solidFill>
                </a:rPr>
                <a:t> </a:t>
              </a:r>
              <a:r>
                <a:rPr lang="en-US" sz="1600" dirty="0" err="1">
                  <a:solidFill>
                    <a:schemeClr val="tx1"/>
                  </a:solidFill>
                </a:rPr>
                <a:t>masing-masing</a:t>
              </a:r>
              <a:r>
                <a:rPr lang="en-US" sz="1600" dirty="0">
                  <a:solidFill>
                    <a:schemeClr val="tx1"/>
                  </a:solidFill>
                </a:rPr>
                <a:t> </a:t>
              </a:r>
              <a:r>
                <a:rPr lang="en-US" sz="1600" dirty="0" err="1">
                  <a:solidFill>
                    <a:schemeClr val="tx1"/>
                  </a:solidFill>
                </a:rPr>
                <a:t>kejadian</a:t>
              </a:r>
              <a:r>
                <a:rPr lang="en-US" sz="1600" dirty="0">
                  <a:solidFill>
                    <a:schemeClr val="tx1"/>
                  </a:solidFill>
                </a:rPr>
                <a:t> </a:t>
              </a:r>
              <a:r>
                <a:rPr lang="en-US" sz="1600" dirty="0" err="1">
                  <a:solidFill>
                    <a:schemeClr val="tx1"/>
                  </a:solidFill>
                </a:rPr>
                <a:t>elementer</a:t>
              </a:r>
              <a:r>
                <a:rPr lang="en-US" sz="1600" dirty="0">
                  <a:solidFill>
                    <a:schemeClr val="tx1"/>
                  </a:solidFill>
                </a:rPr>
                <a:t> (</a:t>
              </a:r>
              <a:r>
                <a:rPr lang="en-US" sz="1600" dirty="0" err="1">
                  <a:solidFill>
                    <a:schemeClr val="tx1"/>
                  </a:solidFill>
                </a:rPr>
                <a:t>kejadian</a:t>
              </a:r>
              <a:r>
                <a:rPr lang="en-US" sz="1600" dirty="0">
                  <a:solidFill>
                    <a:schemeClr val="tx1"/>
                  </a:solidFill>
                </a:rPr>
                <a:t> yang </a:t>
              </a:r>
              <a:r>
                <a:rPr lang="en-US" sz="1600" dirty="0" err="1">
                  <a:solidFill>
                    <a:schemeClr val="tx1"/>
                  </a:solidFill>
                </a:rPr>
                <a:t>tepat</a:t>
              </a:r>
              <a:r>
                <a:rPr lang="en-US" sz="1600" dirty="0">
                  <a:solidFill>
                    <a:schemeClr val="tx1"/>
                  </a:solidFill>
                </a:rPr>
                <a:t> </a:t>
              </a:r>
              <a:r>
                <a:rPr lang="en-US" sz="1600" dirty="0" err="1">
                  <a:solidFill>
                    <a:schemeClr val="tx1"/>
                  </a:solidFill>
                </a:rPr>
                <a:t>beranggotakan</a:t>
              </a:r>
              <a:r>
                <a:rPr lang="en-US" sz="1600" dirty="0">
                  <a:solidFill>
                    <a:schemeClr val="tx1"/>
                  </a:solidFill>
                </a:rPr>
                <a:t> </a:t>
              </a:r>
              <a:r>
                <a:rPr lang="en-US" sz="1600" dirty="0" err="1">
                  <a:solidFill>
                    <a:schemeClr val="tx1"/>
                  </a:solidFill>
                </a:rPr>
                <a:t>satu</a:t>
              </a:r>
              <a:r>
                <a:rPr lang="en-US" sz="1600" dirty="0">
                  <a:solidFill>
                    <a:schemeClr val="tx1"/>
                  </a:solidFill>
                </a:rPr>
                <a:t> </a:t>
              </a:r>
              <a:r>
                <a:rPr lang="en-US" sz="1600" dirty="0" err="1">
                  <a:solidFill>
                    <a:schemeClr val="tx1"/>
                  </a:solidFill>
                </a:rPr>
                <a:t>titik</a:t>
              </a:r>
              <a:r>
                <a:rPr lang="en-US" sz="1600" dirty="0">
                  <a:solidFill>
                    <a:schemeClr val="tx1"/>
                  </a:solidFill>
                </a:rPr>
                <a:t> </a:t>
              </a:r>
              <a:r>
                <a:rPr lang="en-US" sz="1600" dirty="0" err="1">
                  <a:solidFill>
                    <a:schemeClr val="tx1"/>
                  </a:solidFill>
                </a:rPr>
                <a:t>sampel</a:t>
              </a:r>
              <a:r>
                <a:rPr lang="en-US" sz="1600" dirty="0">
                  <a:solidFill>
                    <a:schemeClr val="tx1"/>
                  </a:solidFill>
                </a:rPr>
                <a:t>) yang </a:t>
              </a:r>
              <a:r>
                <a:rPr lang="en-US" sz="1600" dirty="0" err="1">
                  <a:solidFill>
                    <a:schemeClr val="tx1"/>
                  </a:solidFill>
                </a:rPr>
                <a:t>ada</a:t>
              </a:r>
              <a:r>
                <a:rPr lang="en-US" sz="1600" dirty="0">
                  <a:solidFill>
                    <a:schemeClr val="tx1"/>
                  </a:solidFill>
                </a:rPr>
                <a:t> </a:t>
              </a:r>
              <a:r>
                <a:rPr lang="en-US" sz="1600" dirty="0" err="1">
                  <a:solidFill>
                    <a:schemeClr val="tx1"/>
                  </a:solidFill>
                </a:rPr>
                <a:t>dalam</a:t>
              </a:r>
              <a:r>
                <a:rPr lang="en-US" sz="1600" dirty="0">
                  <a:solidFill>
                    <a:schemeClr val="tx1"/>
                  </a:solidFill>
                </a:rPr>
                <a:t> </a:t>
              </a:r>
              <a:r>
                <a:rPr lang="en-US" sz="1600" dirty="0" err="1">
                  <a:solidFill>
                    <a:schemeClr val="tx1"/>
                  </a:solidFill>
                </a:rPr>
                <a:t>kejadian</a:t>
              </a:r>
              <a:r>
                <a:rPr lang="en-US" sz="1600" dirty="0">
                  <a:solidFill>
                    <a:schemeClr val="tx1"/>
                  </a:solidFill>
                </a:rPr>
                <a:t> </a:t>
              </a:r>
              <a:r>
                <a:rPr lang="en-US" sz="1600" i="1" dirty="0">
                  <a:solidFill>
                    <a:schemeClr val="tx1"/>
                  </a:solidFill>
                </a:rPr>
                <a:t>A</a:t>
              </a:r>
              <a:r>
                <a:rPr lang="en-US" sz="1600" dirty="0">
                  <a:solidFill>
                    <a:schemeClr val="tx1"/>
                  </a:solidFill>
                </a:rPr>
                <a:t>. </a:t>
              </a:r>
              <a:r>
                <a:rPr lang="en-US" sz="1600" dirty="0" err="1">
                  <a:solidFill>
                    <a:schemeClr val="tx1"/>
                  </a:solidFill>
                </a:rPr>
                <a:t>Jika</a:t>
              </a:r>
              <a:r>
                <a:rPr lang="en-US" sz="1600" dirty="0">
                  <a:solidFill>
                    <a:schemeClr val="tx1"/>
                  </a:solidFill>
                </a:rPr>
                <a:t> </a:t>
              </a:r>
              <a:r>
                <a:rPr lang="en-US" sz="1600" i="1" dirty="0">
                  <a:solidFill>
                    <a:schemeClr val="tx1"/>
                  </a:solidFill>
                </a:rPr>
                <a:t>A</a:t>
              </a:r>
              <a:r>
                <a:rPr lang="en-US" sz="1600" dirty="0">
                  <a:solidFill>
                    <a:schemeClr val="tx1"/>
                  </a:solidFill>
                </a:rPr>
                <a:t> = {</a:t>
              </a:r>
              <a:r>
                <a:rPr lang="en-US" sz="1600" i="1" dirty="0"/>
                <a:t>s</a:t>
              </a:r>
              <a:r>
                <a:rPr lang="en-US" sz="1600" baseline="-25000" dirty="0"/>
                <a:t>1</a:t>
              </a:r>
              <a:r>
                <a:rPr lang="en-US" sz="1600" dirty="0">
                  <a:solidFill>
                    <a:schemeClr val="tx1"/>
                  </a:solidFill>
                </a:rPr>
                <a:t>, </a:t>
              </a:r>
              <a:r>
                <a:rPr lang="en-US" sz="1600" i="1" dirty="0"/>
                <a:t>s</a:t>
              </a:r>
              <a:r>
                <a:rPr lang="en-US" sz="1600" baseline="-25000" dirty="0"/>
                <a:t>2</a:t>
              </a:r>
              <a:r>
                <a:rPr lang="en-US" sz="1600" dirty="0">
                  <a:solidFill>
                    <a:schemeClr val="tx1"/>
                  </a:solidFill>
                </a:rPr>
                <a:t>, </a:t>
              </a:r>
              <a:r>
                <a:rPr lang="en-US" sz="1600" i="1" dirty="0"/>
                <a:t>s</a:t>
              </a:r>
              <a:r>
                <a:rPr lang="en-US" sz="1600" baseline="-25000" dirty="0"/>
                <a:t>3</a:t>
              </a:r>
              <a:r>
                <a:rPr lang="en-US" sz="1600" dirty="0">
                  <a:solidFill>
                    <a:schemeClr val="tx1"/>
                  </a:solidFill>
                </a:rPr>
                <a:t>, ..., </a:t>
              </a:r>
              <a:r>
                <a:rPr lang="en-US" sz="1600" i="1" dirty="0" err="1"/>
                <a:t>s</a:t>
              </a:r>
              <a:r>
                <a:rPr lang="en-US" sz="1600" i="1" baseline="-25000" dirty="0" err="1"/>
                <a:t>m</a:t>
              </a:r>
              <a:r>
                <a:rPr lang="en-US" sz="1600" dirty="0">
                  <a:solidFill>
                    <a:schemeClr val="tx1"/>
                  </a:solidFill>
                </a:rPr>
                <a:t>}, </a:t>
              </a:r>
              <a:r>
                <a:rPr lang="en-US" sz="1600" dirty="0" err="1">
                  <a:solidFill>
                    <a:schemeClr val="tx1"/>
                  </a:solidFill>
                </a:rPr>
                <a:t>maka</a:t>
              </a:r>
              <a:r>
                <a:rPr lang="en-US" sz="1600" dirty="0">
                  <a:solidFill>
                    <a:schemeClr val="tx1"/>
                  </a:solidFill>
                </a:rPr>
                <a:t> </a:t>
              </a:r>
              <a:r>
                <a:rPr lang="en-US" sz="1600" dirty="0" err="1">
                  <a:solidFill>
                    <a:schemeClr val="tx1"/>
                  </a:solidFill>
                </a:rPr>
                <a:t>peluang</a:t>
              </a:r>
              <a:r>
                <a:rPr lang="en-US" sz="1600" dirty="0">
                  <a:solidFill>
                    <a:schemeClr val="tx1"/>
                  </a:solidFill>
                </a:rPr>
                <a:t> </a:t>
              </a:r>
              <a:r>
                <a:rPr lang="en-US" sz="1600" dirty="0" err="1">
                  <a:solidFill>
                    <a:schemeClr val="tx1"/>
                  </a:solidFill>
                </a:rPr>
                <a:t>munculnya</a:t>
              </a:r>
              <a:r>
                <a:rPr lang="en-US" sz="1600" dirty="0">
                  <a:solidFill>
                    <a:schemeClr val="tx1"/>
                  </a:solidFill>
                </a:rPr>
                <a:t> </a:t>
              </a:r>
              <a:r>
                <a:rPr lang="en-US" sz="1600" dirty="0" err="1">
                  <a:solidFill>
                    <a:schemeClr val="tx1"/>
                  </a:solidFill>
                </a:rPr>
                <a:t>kejadian</a:t>
              </a:r>
              <a:r>
                <a:rPr lang="en-US" sz="1600" dirty="0">
                  <a:solidFill>
                    <a:schemeClr val="tx1"/>
                  </a:solidFill>
                </a:rPr>
                <a:t> </a:t>
              </a:r>
              <a:r>
                <a:rPr lang="en-US" sz="1600" i="1" dirty="0">
                  <a:solidFill>
                    <a:schemeClr val="tx1"/>
                  </a:solidFill>
                </a:rPr>
                <a:t>A</a:t>
              </a:r>
              <a:r>
                <a:rPr lang="en-US" sz="1600" dirty="0">
                  <a:solidFill>
                    <a:schemeClr val="tx1"/>
                  </a:solidFill>
                </a:rPr>
                <a:t> </a:t>
              </a:r>
              <a:r>
                <a:rPr lang="en-US" sz="1600" dirty="0" err="1">
                  <a:solidFill>
                    <a:schemeClr val="tx1"/>
                  </a:solidFill>
                </a:rPr>
                <a:t>dalam</a:t>
              </a:r>
              <a:r>
                <a:rPr lang="en-US" sz="1600" dirty="0">
                  <a:solidFill>
                    <a:schemeClr val="tx1"/>
                  </a:solidFill>
                </a:rPr>
                <a:t> </a:t>
              </a:r>
              <a:r>
                <a:rPr lang="en-US" sz="1600" dirty="0" err="1">
                  <a:solidFill>
                    <a:schemeClr val="tx1"/>
                  </a:solidFill>
                </a:rPr>
                <a:t>ruang</a:t>
              </a:r>
              <a:r>
                <a:rPr lang="en-US" sz="1600" dirty="0">
                  <a:solidFill>
                    <a:schemeClr val="tx1"/>
                  </a:solidFill>
                </a:rPr>
                <a:t> </a:t>
              </a:r>
              <a:r>
                <a:rPr lang="en-US" sz="1600" dirty="0" err="1">
                  <a:solidFill>
                    <a:schemeClr val="tx1"/>
                  </a:solidFill>
                </a:rPr>
                <a:t>sampel</a:t>
              </a:r>
              <a:r>
                <a:rPr lang="en-US" sz="1600" dirty="0">
                  <a:solidFill>
                    <a:schemeClr val="tx1"/>
                  </a:solidFill>
                </a:rPr>
                <a:t> S </a:t>
              </a:r>
              <a:r>
                <a:rPr lang="en-US" sz="1600" dirty="0" err="1">
                  <a:solidFill>
                    <a:schemeClr val="tx1"/>
                  </a:solidFill>
                </a:rPr>
                <a:t>adalah</a:t>
              </a:r>
              <a:endParaRPr lang="en-US" sz="1600" dirty="0">
                <a:solidFill>
                  <a:schemeClr val="tx1"/>
                </a:solidFill>
              </a:endParaRPr>
            </a:p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P(A) = P({</a:t>
              </a:r>
              <a:r>
                <a:rPr lang="en-US" sz="1600" i="1" dirty="0"/>
                <a:t>s</a:t>
              </a:r>
              <a:r>
                <a:rPr lang="en-US" sz="1600" baseline="-25000" dirty="0"/>
                <a:t>1</a:t>
              </a:r>
              <a:r>
                <a:rPr lang="en-US" sz="1600" dirty="0">
                  <a:solidFill>
                    <a:schemeClr val="tx1"/>
                  </a:solidFill>
                </a:rPr>
                <a:t>}) + P({</a:t>
              </a:r>
              <a:r>
                <a:rPr lang="en-US" sz="1600" i="1" dirty="0"/>
                <a:t>s</a:t>
              </a:r>
              <a:r>
                <a:rPr lang="en-US" sz="1600" baseline="-25000" dirty="0"/>
                <a:t>2</a:t>
              </a:r>
              <a:r>
                <a:rPr lang="en-US" sz="1600" dirty="0">
                  <a:solidFill>
                    <a:schemeClr val="tx1"/>
                  </a:solidFill>
                </a:rPr>
                <a:t>}) + P({</a:t>
              </a:r>
              <a:r>
                <a:rPr lang="en-US" sz="1600" i="1" dirty="0"/>
                <a:t>s</a:t>
              </a:r>
              <a:r>
                <a:rPr lang="en-US" sz="1600" baseline="-25000" dirty="0"/>
                <a:t>3</a:t>
              </a:r>
              <a:r>
                <a:rPr lang="en-US" sz="1600" dirty="0">
                  <a:solidFill>
                    <a:schemeClr val="tx1"/>
                  </a:solidFill>
                </a:rPr>
                <a:t>}) + ... + P({</a:t>
              </a:r>
              <a:r>
                <a:rPr lang="en-US" sz="1600" i="1" dirty="0" err="1"/>
                <a:t>s</a:t>
              </a:r>
              <a:r>
                <a:rPr lang="en-US" sz="1600" i="1" baseline="-25000" dirty="0" err="1"/>
                <a:t>m</a:t>
              </a:r>
              <a:r>
                <a:rPr lang="en-US" sz="1600" dirty="0">
                  <a:solidFill>
                    <a:schemeClr val="tx1"/>
                  </a:solidFill>
                </a:rPr>
                <a:t>}).</a:t>
              </a:r>
            </a:p>
          </p:txBody>
        </p:sp>
        <p:sp>
          <p:nvSpPr>
            <p:cNvPr id="4" name="Oval 3"/>
            <p:cNvSpPr/>
            <p:nvPr/>
          </p:nvSpPr>
          <p:spPr>
            <a:xfrm>
              <a:off x="3000364" y="1000114"/>
              <a:ext cx="3143272" cy="642942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err="1"/>
                <a:t>Prinsip</a:t>
              </a:r>
              <a:r>
                <a:rPr lang="en-US" b="1" dirty="0"/>
                <a:t> </a:t>
              </a:r>
              <a:r>
                <a:rPr lang="en-US" b="1" dirty="0" err="1"/>
                <a:t>Penjumlahan</a:t>
              </a:r>
              <a:endParaRPr lang="en-US" b="1" dirty="0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4790245" y="3806024"/>
            <a:ext cx="4048955" cy="823126"/>
            <a:chOff x="5018845" y="3806024"/>
            <a:chExt cx="4048955" cy="823126"/>
          </a:xfrm>
        </p:grpSpPr>
        <p:grpSp>
          <p:nvGrpSpPr>
            <p:cNvPr id="7" name="Group 11"/>
            <p:cNvGrpSpPr/>
            <p:nvPr/>
          </p:nvGrpSpPr>
          <p:grpSpPr>
            <a:xfrm>
              <a:off x="5045349" y="3943350"/>
              <a:ext cx="4022451" cy="685800"/>
              <a:chOff x="5045349" y="3943350"/>
              <a:chExt cx="4022451" cy="685800"/>
            </a:xfrm>
          </p:grpSpPr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45349" y="3943350"/>
                <a:ext cx="4022451" cy="685800"/>
              </a:xfrm>
              <a:prstGeom prst="rect">
                <a:avLst/>
              </a:prstGeom>
            </p:spPr>
          </p:pic>
          <p:sp>
            <p:nvSpPr>
              <p:cNvPr id="10" name="Rectangle 9"/>
              <p:cNvSpPr/>
              <p:nvPr/>
            </p:nvSpPr>
            <p:spPr>
              <a:xfrm>
                <a:off x="5336664" y="4063484"/>
                <a:ext cx="3611246" cy="3539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id-ID" sz="1700" b="1" dirty="0">
                    <a:solidFill>
                      <a:schemeClr val="bg1"/>
                    </a:solidFill>
                  </a:rPr>
                  <a:t>Kerjakan Latihan </a:t>
                </a:r>
                <a:r>
                  <a:rPr lang="en-US" sz="1700" b="1" dirty="0">
                    <a:solidFill>
                      <a:schemeClr val="bg1"/>
                    </a:solidFill>
                  </a:rPr>
                  <a:t>1 </a:t>
                </a:r>
                <a:r>
                  <a:rPr lang="id-ID" sz="1700" b="1" dirty="0">
                    <a:solidFill>
                      <a:schemeClr val="bg1"/>
                    </a:solidFill>
                  </a:rPr>
                  <a:t>halaman </a:t>
                </a:r>
                <a:r>
                  <a:rPr lang="en-US" sz="1700" b="1" dirty="0">
                    <a:solidFill>
                      <a:schemeClr val="bg1"/>
                    </a:solidFill>
                  </a:rPr>
                  <a:t>354</a:t>
                </a:r>
                <a:r>
                  <a:rPr lang="id-ID" sz="1700" b="1" dirty="0">
                    <a:solidFill>
                      <a:schemeClr val="bg1"/>
                    </a:solidFill>
                  </a:rPr>
                  <a:t> –</a:t>
                </a:r>
                <a:r>
                  <a:rPr lang="en-US" sz="1700" b="1" dirty="0">
                    <a:solidFill>
                      <a:schemeClr val="bg1"/>
                    </a:solidFill>
                  </a:rPr>
                  <a:t> 355</a:t>
                </a:r>
                <a:endParaRPr lang="id-ID" sz="1700" b="1" dirty="0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18845" y="3806024"/>
              <a:ext cx="402835" cy="6581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6127558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116884" y="301493"/>
            <a:ext cx="7027116" cy="45689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vert="horz" lIns="68573" tIns="34286" rIns="68573" bIns="34286" rtlCol="0" anchor="ctr">
            <a:normAutofit fontScale="97500"/>
          </a:bodyPr>
          <a:lstStyle>
            <a:lvl1pPr algn="l" defTabSz="93360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/>
              <a:t>10.2 KEPASTIAN DAN KEMUSTAHILAN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1500166" y="1357304"/>
            <a:ext cx="6143668" cy="2286016"/>
          </a:xfrm>
          <a:prstGeom prst="round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indent="361950" algn="just"/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ilmu</a:t>
            </a:r>
            <a:r>
              <a:rPr lang="en-US" dirty="0"/>
              <a:t> </a:t>
            </a:r>
            <a:r>
              <a:rPr lang="en-US" dirty="0" err="1"/>
              <a:t>peluang</a:t>
            </a:r>
            <a:r>
              <a:rPr lang="en-US" dirty="0"/>
              <a:t>, </a:t>
            </a:r>
            <a:r>
              <a:rPr lang="en-US" dirty="0" err="1"/>
              <a:t>kepastian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kejadian</a:t>
            </a:r>
            <a:r>
              <a:rPr lang="en-US" dirty="0"/>
              <a:t> yang </a:t>
            </a:r>
            <a:r>
              <a:rPr lang="en-US" dirty="0" err="1"/>
              <a:t>pasti</a:t>
            </a:r>
            <a:r>
              <a:rPr lang="en-US" dirty="0"/>
              <a:t> </a:t>
            </a:r>
            <a:r>
              <a:rPr lang="en-US" dirty="0" err="1"/>
              <a:t>terjadi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kemustahilan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kejadian</a:t>
            </a:r>
            <a:r>
              <a:rPr lang="en-US" dirty="0"/>
              <a:t> yang </a:t>
            </a:r>
            <a:r>
              <a:rPr lang="en-US" dirty="0" err="1"/>
              <a:t>tak</a:t>
            </a:r>
            <a:r>
              <a:rPr lang="en-US" dirty="0"/>
              <a:t> </a:t>
            </a:r>
            <a:r>
              <a:rPr lang="en-US" dirty="0" err="1"/>
              <a:t>mungkin</a:t>
            </a:r>
            <a:r>
              <a:rPr lang="en-US" dirty="0"/>
              <a:t> / </a:t>
            </a:r>
            <a:r>
              <a:rPr lang="en-US" dirty="0" err="1"/>
              <a:t>tak</a:t>
            </a:r>
            <a:r>
              <a:rPr lang="en-US" dirty="0"/>
              <a:t> </a:t>
            </a:r>
            <a:r>
              <a:rPr lang="en-US" dirty="0" err="1"/>
              <a:t>pernah</a:t>
            </a:r>
            <a:r>
              <a:rPr lang="en-US" dirty="0"/>
              <a:t> </a:t>
            </a:r>
            <a:r>
              <a:rPr lang="en-US" dirty="0" err="1"/>
              <a:t>terjadi</a:t>
            </a:r>
            <a:r>
              <a:rPr lang="en-US" dirty="0"/>
              <a:t>. </a:t>
            </a:r>
            <a:r>
              <a:rPr lang="en-US" dirty="0" err="1"/>
              <a:t>Jika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suatu</a:t>
            </a:r>
            <a:r>
              <a:rPr lang="en-US" dirty="0"/>
              <a:t> </a:t>
            </a:r>
            <a:r>
              <a:rPr lang="en-US" dirty="0" err="1"/>
              <a:t>eksperimen</a:t>
            </a:r>
            <a:r>
              <a:rPr lang="en-US" dirty="0"/>
              <a:t> </a:t>
            </a:r>
            <a:r>
              <a:rPr lang="en-US" dirty="0" err="1"/>
              <a:t>kejadian</a:t>
            </a:r>
            <a:r>
              <a:rPr lang="en-US" dirty="0"/>
              <a:t> A </a:t>
            </a:r>
            <a:r>
              <a:rPr lang="en-US" dirty="0" err="1">
                <a:solidFill>
                  <a:srgbClr val="00B0F0"/>
                </a:solidFill>
              </a:rPr>
              <a:t>tak</a:t>
            </a:r>
            <a:r>
              <a:rPr lang="en-US" dirty="0">
                <a:solidFill>
                  <a:srgbClr val="00B0F0"/>
                </a:solidFill>
              </a:rPr>
              <a:t> </a:t>
            </a:r>
            <a:r>
              <a:rPr lang="en-US" dirty="0" err="1">
                <a:solidFill>
                  <a:srgbClr val="00B0F0"/>
                </a:solidFill>
              </a:rPr>
              <a:t>mungkin</a:t>
            </a:r>
            <a:r>
              <a:rPr lang="en-US" dirty="0">
                <a:solidFill>
                  <a:srgbClr val="00B0F0"/>
                </a:solidFill>
              </a:rPr>
              <a:t> (</a:t>
            </a:r>
            <a:r>
              <a:rPr lang="en-US" dirty="0" err="1">
                <a:solidFill>
                  <a:srgbClr val="00B0F0"/>
                </a:solidFill>
              </a:rPr>
              <a:t>mustahil</a:t>
            </a:r>
            <a:r>
              <a:rPr lang="en-US" dirty="0">
                <a:solidFill>
                  <a:srgbClr val="00B0F0"/>
                </a:solidFill>
              </a:rPr>
              <a:t>)</a:t>
            </a:r>
            <a:r>
              <a:rPr lang="en-US" dirty="0"/>
              <a:t> </a:t>
            </a:r>
            <a:r>
              <a:rPr lang="en-US" dirty="0" err="1"/>
              <a:t>terjadi</a:t>
            </a:r>
            <a:r>
              <a:rPr lang="en-US" dirty="0"/>
              <a:t>, </a:t>
            </a:r>
            <a:r>
              <a:rPr lang="en-US" dirty="0" err="1"/>
              <a:t>maka</a:t>
            </a:r>
            <a:r>
              <a:rPr lang="en-US" dirty="0"/>
              <a:t> </a:t>
            </a:r>
            <a:r>
              <a:rPr lang="en-US" dirty="0" err="1"/>
              <a:t>peluang</a:t>
            </a:r>
            <a:r>
              <a:rPr lang="en-US" dirty="0"/>
              <a:t> </a:t>
            </a:r>
            <a:r>
              <a:rPr lang="en-US" dirty="0" err="1"/>
              <a:t>munculnya</a:t>
            </a:r>
            <a:r>
              <a:rPr lang="en-US" dirty="0"/>
              <a:t> </a:t>
            </a:r>
            <a:r>
              <a:rPr lang="en-US" dirty="0" err="1"/>
              <a:t>kejadian</a:t>
            </a:r>
            <a:r>
              <a:rPr lang="en-US" dirty="0"/>
              <a:t> A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i="1" dirty="0">
                <a:solidFill>
                  <a:srgbClr val="00B0F0"/>
                </a:solidFill>
              </a:rPr>
              <a:t>P</a:t>
            </a:r>
            <a:r>
              <a:rPr lang="en-US" dirty="0">
                <a:solidFill>
                  <a:srgbClr val="00B0F0"/>
                </a:solidFill>
              </a:rPr>
              <a:t>(</a:t>
            </a:r>
            <a:r>
              <a:rPr lang="en-US" i="1" dirty="0">
                <a:solidFill>
                  <a:srgbClr val="00B0F0"/>
                </a:solidFill>
              </a:rPr>
              <a:t>A</a:t>
            </a:r>
            <a:r>
              <a:rPr lang="en-US" dirty="0">
                <a:solidFill>
                  <a:srgbClr val="00B0F0"/>
                </a:solidFill>
              </a:rPr>
              <a:t>) = 0</a:t>
            </a:r>
            <a:r>
              <a:rPr lang="en-US" dirty="0"/>
              <a:t>. </a:t>
            </a:r>
            <a:r>
              <a:rPr lang="en-US" dirty="0" err="1"/>
              <a:t>Sementara</a:t>
            </a:r>
            <a:r>
              <a:rPr lang="en-US" dirty="0"/>
              <a:t> </a:t>
            </a:r>
            <a:r>
              <a:rPr lang="en-US" dirty="0" err="1"/>
              <a:t>itu</a:t>
            </a:r>
            <a:r>
              <a:rPr lang="en-US" dirty="0"/>
              <a:t>, </a:t>
            </a:r>
            <a:r>
              <a:rPr lang="en-US" dirty="0" err="1"/>
              <a:t>jika</a:t>
            </a:r>
            <a:r>
              <a:rPr lang="en-US" dirty="0"/>
              <a:t> </a:t>
            </a:r>
            <a:r>
              <a:rPr lang="en-US" dirty="0" err="1"/>
              <a:t>kejadian</a:t>
            </a:r>
            <a:r>
              <a:rPr lang="en-US" dirty="0"/>
              <a:t> A </a:t>
            </a:r>
            <a:r>
              <a:rPr lang="en-US" dirty="0" err="1">
                <a:solidFill>
                  <a:srgbClr val="00B0F0"/>
                </a:solidFill>
              </a:rPr>
              <a:t>selalu</a:t>
            </a:r>
            <a:r>
              <a:rPr lang="en-US" dirty="0">
                <a:solidFill>
                  <a:srgbClr val="00B0F0"/>
                </a:solidFill>
              </a:rPr>
              <a:t> </a:t>
            </a:r>
            <a:r>
              <a:rPr lang="en-US" dirty="0" err="1">
                <a:solidFill>
                  <a:srgbClr val="00B0F0"/>
                </a:solidFill>
              </a:rPr>
              <a:t>terjadi</a:t>
            </a:r>
            <a:r>
              <a:rPr lang="en-US" dirty="0"/>
              <a:t>, </a:t>
            </a:r>
            <a:r>
              <a:rPr lang="en-US" dirty="0" err="1"/>
              <a:t>maka</a:t>
            </a:r>
            <a:r>
              <a:rPr lang="en-US" dirty="0"/>
              <a:t> </a:t>
            </a:r>
            <a:r>
              <a:rPr lang="en-US" i="1" dirty="0">
                <a:solidFill>
                  <a:srgbClr val="00B0F0"/>
                </a:solidFill>
              </a:rPr>
              <a:t>P</a:t>
            </a:r>
            <a:r>
              <a:rPr lang="en-US" dirty="0">
                <a:solidFill>
                  <a:srgbClr val="00B0F0"/>
                </a:solidFill>
              </a:rPr>
              <a:t>(</a:t>
            </a:r>
            <a:r>
              <a:rPr lang="en-US" i="1" dirty="0">
                <a:solidFill>
                  <a:srgbClr val="00B0F0"/>
                </a:solidFill>
              </a:rPr>
              <a:t>A</a:t>
            </a:r>
            <a:r>
              <a:rPr lang="en-US" dirty="0">
                <a:solidFill>
                  <a:srgbClr val="00B0F0"/>
                </a:solidFill>
              </a:rPr>
              <a:t>) = 1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9479717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116884" y="301493"/>
            <a:ext cx="7027116" cy="45689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vert="horz" lIns="68573" tIns="34286" rIns="68573" bIns="34286" rtlCol="0" anchor="ctr">
            <a:normAutofit fontScale="97500"/>
          </a:bodyPr>
          <a:lstStyle>
            <a:lvl1pPr algn="l" defTabSz="93360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/>
              <a:t>10.3 RELASI ANTARKEJADIAN</a:t>
            </a:r>
          </a:p>
        </p:txBody>
      </p:sp>
      <p:sp>
        <p:nvSpPr>
          <p:cNvPr id="6" name="Pentagon 5"/>
          <p:cNvSpPr/>
          <p:nvPr/>
        </p:nvSpPr>
        <p:spPr>
          <a:xfrm>
            <a:off x="357158" y="1285866"/>
            <a:ext cx="5715040" cy="428628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1600" b="1" dirty="0"/>
              <a:t>1)   </a:t>
            </a:r>
            <a:r>
              <a:rPr lang="en-US" sz="1600" b="1" dirty="0" err="1"/>
              <a:t>Kejadian</a:t>
            </a:r>
            <a:r>
              <a:rPr lang="en-US" sz="1600" b="1" dirty="0"/>
              <a:t> </a:t>
            </a:r>
            <a:r>
              <a:rPr lang="en-US" sz="1600" b="1" i="1" dirty="0"/>
              <a:t>A</a:t>
            </a:r>
            <a:r>
              <a:rPr lang="en-US" sz="1600" b="1" dirty="0"/>
              <a:t> </a:t>
            </a:r>
            <a:r>
              <a:rPr lang="en-US" sz="1600" b="1" dirty="0" err="1"/>
              <a:t>dan</a:t>
            </a:r>
            <a:r>
              <a:rPr lang="en-US" sz="1600" b="1" dirty="0"/>
              <a:t> </a:t>
            </a:r>
            <a:r>
              <a:rPr lang="en-US" sz="1600" b="1" i="1" dirty="0"/>
              <a:t>B</a:t>
            </a:r>
            <a:r>
              <a:rPr lang="en-US" sz="1600" b="1" dirty="0"/>
              <a:t> </a:t>
            </a:r>
            <a:r>
              <a:rPr lang="en-US" sz="1600" b="1" dirty="0" err="1"/>
              <a:t>adalah</a:t>
            </a:r>
            <a:r>
              <a:rPr lang="en-US" sz="1600" b="1" dirty="0"/>
              <a:t> </a:t>
            </a:r>
            <a:r>
              <a:rPr lang="en-US" sz="1600" b="1" dirty="0" err="1"/>
              <a:t>dua</a:t>
            </a:r>
            <a:r>
              <a:rPr lang="en-US" sz="1600" b="1" dirty="0"/>
              <a:t> </a:t>
            </a:r>
            <a:r>
              <a:rPr lang="en-US" sz="1600" b="1" dirty="0" err="1"/>
              <a:t>kejadian</a:t>
            </a:r>
            <a:r>
              <a:rPr lang="en-US" sz="1600" b="1" dirty="0"/>
              <a:t> </a:t>
            </a:r>
            <a:r>
              <a:rPr lang="en-US" sz="1600" b="1" dirty="0" err="1"/>
              <a:t>lepas</a:t>
            </a:r>
            <a:r>
              <a:rPr lang="en-US" sz="1600" b="1" dirty="0"/>
              <a:t> (</a:t>
            </a:r>
            <a:r>
              <a:rPr lang="en-US" sz="1600" b="1" dirty="0" err="1"/>
              <a:t>eksklusif</a:t>
            </a:r>
            <a:r>
              <a:rPr lang="en-US" sz="1600" b="1" dirty="0"/>
              <a:t>).</a:t>
            </a:r>
          </a:p>
        </p:txBody>
      </p:sp>
      <p:pic>
        <p:nvPicPr>
          <p:cNvPr id="10137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71538" y="1857370"/>
            <a:ext cx="1765842" cy="10334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Rectangle 6"/>
          <p:cNvSpPr/>
          <p:nvPr/>
        </p:nvSpPr>
        <p:spPr>
          <a:xfrm>
            <a:off x="3000365" y="2071684"/>
            <a:ext cx="244142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i="1" dirty="0"/>
              <a:t>P</a:t>
            </a:r>
            <a:r>
              <a:rPr lang="en-US" sz="1600" dirty="0"/>
              <a:t>(</a:t>
            </a:r>
            <a:r>
              <a:rPr lang="en-US" sz="1600" i="1" dirty="0"/>
              <a:t>A</a:t>
            </a:r>
            <a:r>
              <a:rPr lang="en-US" sz="1600" dirty="0"/>
              <a:t> ∪ </a:t>
            </a:r>
            <a:r>
              <a:rPr lang="en-US" sz="1600" i="1" dirty="0"/>
              <a:t>B</a:t>
            </a:r>
            <a:r>
              <a:rPr lang="en-US" sz="1600" dirty="0"/>
              <a:t>) = </a:t>
            </a:r>
            <a:r>
              <a:rPr lang="en-US" sz="1600" i="1" dirty="0"/>
              <a:t>P</a:t>
            </a:r>
            <a:r>
              <a:rPr lang="en-US" sz="1600" dirty="0"/>
              <a:t>(</a:t>
            </a:r>
            <a:r>
              <a:rPr lang="en-US" sz="1600" i="1" dirty="0"/>
              <a:t>A</a:t>
            </a:r>
            <a:r>
              <a:rPr lang="en-US" sz="1600" dirty="0"/>
              <a:t>) + </a:t>
            </a:r>
            <a:r>
              <a:rPr lang="en-US" sz="1600" i="1" dirty="0"/>
              <a:t>P</a:t>
            </a:r>
            <a:r>
              <a:rPr lang="en-US" sz="1600" dirty="0"/>
              <a:t>(</a:t>
            </a:r>
            <a:r>
              <a:rPr lang="en-US" sz="1600" i="1" dirty="0"/>
              <a:t>B</a:t>
            </a:r>
            <a:r>
              <a:rPr lang="en-US" sz="1600" dirty="0"/>
              <a:t>)</a:t>
            </a:r>
          </a:p>
        </p:txBody>
      </p:sp>
      <p:sp>
        <p:nvSpPr>
          <p:cNvPr id="8" name="Pentagon 7"/>
          <p:cNvSpPr/>
          <p:nvPr/>
        </p:nvSpPr>
        <p:spPr>
          <a:xfrm>
            <a:off x="357158" y="3071816"/>
            <a:ext cx="5715040" cy="428628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1600" b="1" dirty="0"/>
              <a:t>2)   </a:t>
            </a:r>
            <a:r>
              <a:rPr lang="en-US" sz="1600" b="1" dirty="0" err="1"/>
              <a:t>Kejadian</a:t>
            </a:r>
            <a:r>
              <a:rPr lang="en-US" sz="1600" b="1" dirty="0"/>
              <a:t> </a:t>
            </a:r>
            <a:r>
              <a:rPr lang="en-US" sz="1600" b="1" i="1" dirty="0"/>
              <a:t>A</a:t>
            </a:r>
            <a:r>
              <a:rPr lang="en-US" sz="1600" b="1" dirty="0"/>
              <a:t> </a:t>
            </a:r>
            <a:r>
              <a:rPr lang="en-US" sz="1600" b="1" dirty="0" err="1"/>
              <a:t>dan</a:t>
            </a:r>
            <a:r>
              <a:rPr lang="en-US" sz="1600" b="1" dirty="0"/>
              <a:t> </a:t>
            </a:r>
            <a:r>
              <a:rPr lang="en-US" sz="1600" b="1" i="1" dirty="0"/>
              <a:t>B</a:t>
            </a:r>
            <a:r>
              <a:rPr lang="en-US" sz="1600" b="1" dirty="0"/>
              <a:t> </a:t>
            </a:r>
            <a:r>
              <a:rPr lang="en-US" sz="1600" b="1" dirty="0" err="1"/>
              <a:t>adalah</a:t>
            </a:r>
            <a:r>
              <a:rPr lang="en-US" sz="1600" b="1" dirty="0"/>
              <a:t> </a:t>
            </a:r>
            <a:r>
              <a:rPr lang="en-US" sz="1600" b="1" dirty="0" err="1"/>
              <a:t>dua</a:t>
            </a:r>
            <a:r>
              <a:rPr lang="en-US" sz="1600" b="1" dirty="0"/>
              <a:t> </a:t>
            </a:r>
            <a:r>
              <a:rPr lang="en-US" sz="1600" b="1" dirty="0" err="1"/>
              <a:t>kejadian</a:t>
            </a:r>
            <a:r>
              <a:rPr lang="en-US" sz="1600" b="1" dirty="0"/>
              <a:t> </a:t>
            </a:r>
            <a:r>
              <a:rPr lang="en-US" sz="1600" b="1" dirty="0" err="1"/>
              <a:t>komplemen</a:t>
            </a:r>
            <a:r>
              <a:rPr lang="en-US" sz="1600" b="1" dirty="0"/>
              <a:t>.</a:t>
            </a:r>
          </a:p>
        </p:txBody>
      </p:sp>
      <p:pic>
        <p:nvPicPr>
          <p:cNvPr id="101379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071538" y="3675070"/>
            <a:ext cx="1714512" cy="9683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Rectangle 9"/>
          <p:cNvSpPr/>
          <p:nvPr/>
        </p:nvSpPr>
        <p:spPr>
          <a:xfrm>
            <a:off x="2928926" y="3669579"/>
            <a:ext cx="571504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/>
              <a:t>Kejadian</a:t>
            </a:r>
            <a:r>
              <a:rPr lang="en-US" sz="1600" dirty="0"/>
              <a:t> </a:t>
            </a:r>
            <a:r>
              <a:rPr lang="en-US" sz="1600" i="1" dirty="0"/>
              <a:t>A</a:t>
            </a:r>
            <a:r>
              <a:rPr lang="en-US" sz="1600" dirty="0"/>
              <a:t> = </a:t>
            </a:r>
            <a:r>
              <a:rPr lang="en-US" sz="1600" dirty="0" err="1"/>
              <a:t>bukan</a:t>
            </a:r>
            <a:r>
              <a:rPr lang="en-US" sz="1600" dirty="0"/>
              <a:t> </a:t>
            </a:r>
            <a:r>
              <a:rPr lang="en-US" sz="1600" i="1" dirty="0"/>
              <a:t>B</a:t>
            </a:r>
            <a:r>
              <a:rPr lang="en-US" sz="1600" dirty="0"/>
              <a:t> </a:t>
            </a:r>
            <a:r>
              <a:rPr lang="en-US" sz="1600" dirty="0" err="1"/>
              <a:t>atau</a:t>
            </a:r>
            <a:r>
              <a:rPr lang="en-US" sz="1600" dirty="0"/>
              <a:t> </a:t>
            </a:r>
            <a:r>
              <a:rPr lang="en-US" sz="1600" i="1" dirty="0"/>
              <a:t>B</a:t>
            </a:r>
            <a:r>
              <a:rPr lang="en-US" sz="1600" dirty="0"/>
              <a:t> = </a:t>
            </a:r>
            <a:r>
              <a:rPr lang="en-US" sz="1600" dirty="0" err="1"/>
              <a:t>bukan</a:t>
            </a:r>
            <a:r>
              <a:rPr lang="en-US" sz="1600" dirty="0"/>
              <a:t> </a:t>
            </a:r>
            <a:r>
              <a:rPr lang="en-US" sz="1600" i="1" dirty="0"/>
              <a:t>A</a:t>
            </a:r>
            <a:r>
              <a:rPr lang="en-US" sz="1600" dirty="0"/>
              <a:t>, </a:t>
            </a:r>
            <a:r>
              <a:rPr lang="en-US" sz="1600" dirty="0" err="1"/>
              <a:t>ditulis</a:t>
            </a:r>
            <a:r>
              <a:rPr lang="en-US" sz="1600" dirty="0"/>
              <a:t> </a:t>
            </a:r>
            <a:r>
              <a:rPr lang="en-US" sz="1600" i="1" dirty="0"/>
              <a:t>A</a:t>
            </a:r>
            <a:r>
              <a:rPr lang="en-US" sz="1600" dirty="0"/>
              <a:t> = </a:t>
            </a:r>
            <a:r>
              <a:rPr lang="en-US" sz="1600" i="1" dirty="0"/>
              <a:t>B</a:t>
            </a:r>
            <a:r>
              <a:rPr lang="en-US" sz="1600" baseline="30000" dirty="0"/>
              <a:t>C</a:t>
            </a:r>
            <a:r>
              <a:rPr lang="en-US" sz="1600" dirty="0"/>
              <a:t> </a:t>
            </a:r>
            <a:r>
              <a:rPr lang="en-US" sz="1600" dirty="0" err="1"/>
              <a:t>atau</a:t>
            </a:r>
            <a:r>
              <a:rPr lang="en-US" sz="1600" dirty="0"/>
              <a:t> </a:t>
            </a:r>
            <a:r>
              <a:rPr lang="en-US" sz="1600" i="1" dirty="0"/>
              <a:t>B</a:t>
            </a:r>
            <a:r>
              <a:rPr lang="en-US" sz="1600" dirty="0"/>
              <a:t> = </a:t>
            </a:r>
            <a:r>
              <a:rPr lang="en-US" sz="1600" i="1" dirty="0"/>
              <a:t>A</a:t>
            </a:r>
            <a:r>
              <a:rPr lang="en-US" sz="1600" baseline="30000" dirty="0"/>
              <a:t>C</a:t>
            </a:r>
            <a:endParaRPr lang="en-US" sz="1600" dirty="0"/>
          </a:p>
          <a:p>
            <a:pPr algn="ctr"/>
            <a:r>
              <a:rPr lang="en-US" sz="1600" dirty="0"/>
              <a:t> ⇒ </a:t>
            </a:r>
            <a:r>
              <a:rPr lang="en-US" sz="1600" i="1" dirty="0"/>
              <a:t>P</a:t>
            </a:r>
            <a:r>
              <a:rPr lang="en-US" sz="1600" dirty="0"/>
              <a:t>(</a:t>
            </a:r>
            <a:r>
              <a:rPr lang="en-US" sz="1600" i="1" dirty="0"/>
              <a:t>A</a:t>
            </a:r>
            <a:r>
              <a:rPr lang="en-US" sz="1600" baseline="30000" dirty="0"/>
              <a:t>C</a:t>
            </a:r>
            <a:r>
              <a:rPr lang="en-US" sz="1600" dirty="0"/>
              <a:t>) = 1 – </a:t>
            </a:r>
            <a:r>
              <a:rPr lang="en-US" sz="1600" i="1" dirty="0"/>
              <a:t>P</a:t>
            </a:r>
            <a:r>
              <a:rPr lang="en-US" sz="1600" dirty="0"/>
              <a:t>(</a:t>
            </a:r>
            <a:r>
              <a:rPr lang="en-US" sz="1600" i="1" dirty="0"/>
              <a:t>A</a:t>
            </a:r>
            <a:r>
              <a:rPr lang="en-US" sz="1600" dirty="0"/>
              <a:t>).</a:t>
            </a:r>
          </a:p>
          <a:p>
            <a:r>
              <a:rPr lang="en-US" sz="1600" i="1" dirty="0"/>
              <a:t>A</a:t>
            </a:r>
            <a:r>
              <a:rPr lang="en-US" sz="1600" baseline="30000" dirty="0"/>
              <a:t>C</a:t>
            </a:r>
            <a:r>
              <a:rPr lang="en-US" sz="1600" dirty="0"/>
              <a:t> </a:t>
            </a:r>
            <a:r>
              <a:rPr lang="en-US" sz="1600" dirty="0" err="1"/>
              <a:t>juga</a:t>
            </a:r>
            <a:r>
              <a:rPr lang="en-US" sz="1600" dirty="0"/>
              <a:t> </a:t>
            </a:r>
            <a:r>
              <a:rPr lang="en-US" sz="1600" dirty="0" err="1"/>
              <a:t>dapat</a:t>
            </a:r>
            <a:r>
              <a:rPr lang="en-US" sz="1600" dirty="0"/>
              <a:t> </a:t>
            </a:r>
            <a:r>
              <a:rPr lang="en-US" sz="1600" dirty="0" err="1"/>
              <a:t>ditulis</a:t>
            </a:r>
            <a:r>
              <a:rPr lang="en-US" sz="1600" dirty="0"/>
              <a:t> </a:t>
            </a:r>
            <a:r>
              <a:rPr lang="en-US" sz="1600" dirty="0" err="1"/>
              <a:t>dengan</a:t>
            </a:r>
            <a:r>
              <a:rPr lang="en-US" sz="1600" dirty="0"/>
              <a:t> </a:t>
            </a:r>
            <a:r>
              <a:rPr lang="en-US" sz="1600" dirty="0" err="1"/>
              <a:t>lambang</a:t>
            </a:r>
            <a:r>
              <a:rPr lang="en-US" sz="1600" dirty="0"/>
              <a:t> lain, </a:t>
            </a:r>
            <a:r>
              <a:rPr lang="en-US" sz="1600" dirty="0" err="1"/>
              <a:t>yakni</a:t>
            </a:r>
            <a:r>
              <a:rPr lang="en-US" sz="1600" dirty="0"/>
              <a:t> </a:t>
            </a:r>
            <a:r>
              <a:rPr lang="en-US" sz="1600" i="1" dirty="0"/>
              <a:t>A</a:t>
            </a:r>
            <a:r>
              <a:rPr lang="en-US" sz="1600" dirty="0"/>
              <a:t>′.</a:t>
            </a:r>
          </a:p>
        </p:txBody>
      </p:sp>
    </p:spTree>
    <p:extLst>
      <p:ext uri="{BB962C8B-B14F-4D97-AF65-F5344CB8AC3E}">
        <p14:creationId xmlns:p14="http://schemas.microsoft.com/office/powerpoint/2010/main" val="99479717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entagon 5"/>
          <p:cNvSpPr/>
          <p:nvPr/>
        </p:nvSpPr>
        <p:spPr>
          <a:xfrm>
            <a:off x="357158" y="714362"/>
            <a:ext cx="5715040" cy="428628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1600" b="1" dirty="0"/>
              <a:t>3)   </a:t>
            </a:r>
            <a:r>
              <a:rPr lang="en-US" sz="1600" b="1" dirty="0" err="1"/>
              <a:t>Kejadian</a:t>
            </a:r>
            <a:r>
              <a:rPr lang="en-US" sz="1600" b="1" dirty="0"/>
              <a:t> </a:t>
            </a:r>
            <a:r>
              <a:rPr lang="en-US" sz="1600" b="1" i="1" dirty="0"/>
              <a:t>A</a:t>
            </a:r>
            <a:r>
              <a:rPr lang="en-US" sz="1600" b="1" dirty="0"/>
              <a:t> </a:t>
            </a:r>
            <a:r>
              <a:rPr lang="en-US" sz="1600" b="1" dirty="0" err="1"/>
              <a:t>dan</a:t>
            </a:r>
            <a:r>
              <a:rPr lang="en-US" sz="1600" b="1" dirty="0"/>
              <a:t> </a:t>
            </a:r>
            <a:r>
              <a:rPr lang="en-US" sz="1600" b="1" i="1" dirty="0"/>
              <a:t>B</a:t>
            </a:r>
            <a:r>
              <a:rPr lang="en-US" sz="1600" b="1" dirty="0"/>
              <a:t> </a:t>
            </a:r>
            <a:r>
              <a:rPr lang="en-US" sz="1600" b="1" dirty="0" err="1"/>
              <a:t>adalah</a:t>
            </a:r>
            <a:r>
              <a:rPr lang="en-US" sz="1600" b="1" dirty="0"/>
              <a:t> </a:t>
            </a:r>
            <a:r>
              <a:rPr lang="en-US" sz="1600" b="1" dirty="0" err="1"/>
              <a:t>dua</a:t>
            </a:r>
            <a:r>
              <a:rPr lang="en-US" sz="1600" b="1" dirty="0"/>
              <a:t> </a:t>
            </a:r>
            <a:r>
              <a:rPr lang="en-US" sz="1600" b="1" dirty="0" err="1"/>
              <a:t>kejadian</a:t>
            </a:r>
            <a:r>
              <a:rPr lang="en-US" sz="1600" b="1" dirty="0"/>
              <a:t> </a:t>
            </a:r>
            <a:r>
              <a:rPr lang="en-US" sz="1600" b="1" dirty="0" err="1"/>
              <a:t>tak</a:t>
            </a:r>
            <a:r>
              <a:rPr lang="en-US" sz="1600" b="1" dirty="0"/>
              <a:t> </a:t>
            </a:r>
            <a:r>
              <a:rPr lang="en-US" sz="1600" b="1" dirty="0" err="1"/>
              <a:t>bebas</a:t>
            </a:r>
            <a:r>
              <a:rPr lang="en-US" sz="1600" b="1" dirty="0"/>
              <a:t>.</a:t>
            </a:r>
          </a:p>
        </p:txBody>
      </p:sp>
      <p:sp>
        <p:nvSpPr>
          <p:cNvPr id="7" name="Rectangle 6"/>
          <p:cNvSpPr/>
          <p:nvPr/>
        </p:nvSpPr>
        <p:spPr>
          <a:xfrm>
            <a:off x="3000365" y="1590254"/>
            <a:ext cx="244142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i="1" dirty="0"/>
              <a:t>P</a:t>
            </a:r>
            <a:r>
              <a:rPr lang="en-US" sz="1600" dirty="0"/>
              <a:t>(</a:t>
            </a:r>
            <a:r>
              <a:rPr lang="en-US" sz="1600" i="1" dirty="0"/>
              <a:t>A</a:t>
            </a:r>
            <a:r>
              <a:rPr lang="en-US" sz="1600" dirty="0"/>
              <a:t> ∩ </a:t>
            </a:r>
            <a:r>
              <a:rPr lang="en-US" sz="1600" i="1" dirty="0"/>
              <a:t>B</a:t>
            </a:r>
            <a:r>
              <a:rPr lang="en-US" sz="1600" dirty="0"/>
              <a:t>) ≠ </a:t>
            </a:r>
            <a:r>
              <a:rPr lang="en-US" sz="1600" i="1" dirty="0"/>
              <a:t>P</a:t>
            </a:r>
            <a:r>
              <a:rPr lang="en-US" sz="1600" dirty="0"/>
              <a:t>(</a:t>
            </a:r>
            <a:r>
              <a:rPr lang="en-US" sz="1600" i="1" dirty="0"/>
              <a:t>A</a:t>
            </a:r>
            <a:r>
              <a:rPr lang="en-US" sz="1600" dirty="0"/>
              <a:t>) · </a:t>
            </a:r>
            <a:r>
              <a:rPr lang="en-US" sz="1600" i="1" dirty="0"/>
              <a:t>P</a:t>
            </a:r>
            <a:r>
              <a:rPr lang="en-US" sz="1600" dirty="0"/>
              <a:t>(</a:t>
            </a:r>
            <a:r>
              <a:rPr lang="en-US" sz="1600" i="1" dirty="0"/>
              <a:t>B</a:t>
            </a:r>
            <a:r>
              <a:rPr lang="en-US" sz="1600" dirty="0"/>
              <a:t>)</a:t>
            </a:r>
          </a:p>
        </p:txBody>
      </p:sp>
      <p:sp>
        <p:nvSpPr>
          <p:cNvPr id="8" name="Pentagon 7"/>
          <p:cNvSpPr/>
          <p:nvPr/>
        </p:nvSpPr>
        <p:spPr>
          <a:xfrm>
            <a:off x="357158" y="2500312"/>
            <a:ext cx="5715040" cy="428628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1600" b="1" dirty="0"/>
              <a:t>4)   </a:t>
            </a:r>
            <a:r>
              <a:rPr lang="en-US" sz="1600" b="1" dirty="0" err="1"/>
              <a:t>Kejadian</a:t>
            </a:r>
            <a:r>
              <a:rPr lang="en-US" sz="1600" b="1" dirty="0"/>
              <a:t> </a:t>
            </a:r>
            <a:r>
              <a:rPr lang="en-US" sz="1600" b="1" i="1" dirty="0"/>
              <a:t>A</a:t>
            </a:r>
            <a:r>
              <a:rPr lang="en-US" sz="1600" b="1" dirty="0"/>
              <a:t> </a:t>
            </a:r>
            <a:r>
              <a:rPr lang="en-US" sz="1600" b="1" dirty="0" err="1"/>
              <a:t>dan</a:t>
            </a:r>
            <a:r>
              <a:rPr lang="en-US" sz="1600" b="1" dirty="0"/>
              <a:t> </a:t>
            </a:r>
            <a:r>
              <a:rPr lang="en-US" sz="1600" b="1" i="1" dirty="0"/>
              <a:t>B</a:t>
            </a:r>
            <a:r>
              <a:rPr lang="en-US" sz="1600" b="1" dirty="0"/>
              <a:t> </a:t>
            </a:r>
            <a:r>
              <a:rPr lang="en-US" sz="1600" b="1" dirty="0" err="1"/>
              <a:t>adalah</a:t>
            </a:r>
            <a:r>
              <a:rPr lang="en-US" sz="1600" b="1" dirty="0"/>
              <a:t> </a:t>
            </a:r>
            <a:r>
              <a:rPr lang="en-US" sz="1600" b="1" dirty="0" err="1"/>
              <a:t>dua</a:t>
            </a:r>
            <a:r>
              <a:rPr lang="en-US" sz="1600" b="1" dirty="0"/>
              <a:t> </a:t>
            </a:r>
            <a:r>
              <a:rPr lang="en-US" sz="1600" b="1" dirty="0" err="1"/>
              <a:t>kejadian</a:t>
            </a:r>
            <a:r>
              <a:rPr lang="en-US" sz="1600" b="1" dirty="0"/>
              <a:t> </a:t>
            </a:r>
            <a:r>
              <a:rPr lang="en-US" sz="1600" b="1" dirty="0" err="1"/>
              <a:t>bebas</a:t>
            </a:r>
            <a:r>
              <a:rPr lang="en-US" sz="1600" b="1" dirty="0"/>
              <a:t>.</a:t>
            </a:r>
          </a:p>
        </p:txBody>
      </p:sp>
      <p:sp>
        <p:nvSpPr>
          <p:cNvPr id="10" name="Rectangle 9"/>
          <p:cNvSpPr/>
          <p:nvPr/>
        </p:nvSpPr>
        <p:spPr>
          <a:xfrm>
            <a:off x="2928926" y="3304766"/>
            <a:ext cx="571504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i="1" dirty="0"/>
              <a:t>P</a:t>
            </a:r>
            <a:r>
              <a:rPr lang="en-US" sz="1600" dirty="0"/>
              <a:t>(</a:t>
            </a:r>
            <a:r>
              <a:rPr lang="en-US" sz="1600" i="1" dirty="0"/>
              <a:t>A</a:t>
            </a:r>
            <a:r>
              <a:rPr lang="en-US" sz="1600" dirty="0"/>
              <a:t> ∩ </a:t>
            </a:r>
            <a:r>
              <a:rPr lang="en-US" sz="1600" i="1" dirty="0"/>
              <a:t>B</a:t>
            </a:r>
            <a:r>
              <a:rPr lang="en-US" sz="1600" dirty="0"/>
              <a:t>) = </a:t>
            </a:r>
            <a:r>
              <a:rPr lang="en-US" sz="1600" i="1" dirty="0"/>
              <a:t>P</a:t>
            </a:r>
            <a:r>
              <a:rPr lang="en-US" sz="1600" dirty="0"/>
              <a:t>(</a:t>
            </a:r>
            <a:r>
              <a:rPr lang="en-US" sz="1600" i="1" dirty="0"/>
              <a:t>A</a:t>
            </a:r>
            <a:r>
              <a:rPr lang="en-US" sz="1600" dirty="0"/>
              <a:t>) · </a:t>
            </a:r>
            <a:r>
              <a:rPr lang="en-US" sz="1600" i="1" dirty="0"/>
              <a:t>P</a:t>
            </a:r>
            <a:r>
              <a:rPr lang="en-US" sz="1600" dirty="0"/>
              <a:t>(</a:t>
            </a:r>
            <a:r>
              <a:rPr lang="en-US" sz="1600" i="1" dirty="0"/>
              <a:t>B</a:t>
            </a:r>
            <a:r>
              <a:rPr lang="en-US" sz="1600" dirty="0"/>
              <a:t>)</a:t>
            </a:r>
          </a:p>
        </p:txBody>
      </p:sp>
      <p:pic>
        <p:nvPicPr>
          <p:cNvPr id="10240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71539" y="1357304"/>
            <a:ext cx="1785949" cy="9054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403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071538" y="3111207"/>
            <a:ext cx="1714512" cy="8893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994797171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116884" y="301493"/>
            <a:ext cx="7027116" cy="45689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vert="horz" lIns="68573" tIns="34286" rIns="68573" bIns="34286" rtlCol="0" anchor="ctr">
            <a:normAutofit fontScale="82500" lnSpcReduction="10000"/>
          </a:bodyPr>
          <a:lstStyle>
            <a:lvl1pPr algn="l" defTabSz="93360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/>
              <a:t>10.4 AKSIOMA KOLMOGOROV DAN TEOREMA DASAR PELUANG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1500166" y="928676"/>
            <a:ext cx="6143668" cy="1857388"/>
            <a:chOff x="1285852" y="1357304"/>
            <a:chExt cx="5286412" cy="1857388"/>
          </a:xfrm>
        </p:grpSpPr>
        <p:sp>
          <p:nvSpPr>
            <p:cNvPr id="5" name="Rectangle 4"/>
            <p:cNvSpPr/>
            <p:nvPr/>
          </p:nvSpPr>
          <p:spPr>
            <a:xfrm>
              <a:off x="1285852" y="1571618"/>
              <a:ext cx="5286412" cy="164307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indent="361950" algn="just"/>
              <a:r>
                <a:rPr lang="en-US" sz="1600" dirty="0" err="1"/>
                <a:t>Untuk</a:t>
              </a:r>
              <a:r>
                <a:rPr lang="en-US" sz="1600" dirty="0"/>
                <a:t> </a:t>
              </a:r>
              <a:r>
                <a:rPr lang="en-US" sz="1600" dirty="0" err="1"/>
                <a:t>setiap</a:t>
              </a:r>
              <a:r>
                <a:rPr lang="en-US" sz="1600" dirty="0"/>
                <a:t> </a:t>
              </a:r>
              <a:r>
                <a:rPr lang="en-US" sz="1600" dirty="0" err="1"/>
                <a:t>kejadian</a:t>
              </a:r>
              <a:r>
                <a:rPr lang="en-US" sz="1600" dirty="0"/>
                <a:t> </a:t>
              </a:r>
              <a:r>
                <a:rPr lang="en-US" sz="1600" i="1" dirty="0"/>
                <a:t>A</a:t>
              </a:r>
              <a:r>
                <a:rPr lang="en-US" sz="1600" dirty="0"/>
                <a:t>,</a:t>
              </a:r>
            </a:p>
            <a:p>
              <a:pPr algn="ctr"/>
              <a:r>
                <a:rPr lang="en-US" sz="1600" dirty="0"/>
                <a:t>0 ≤ </a:t>
              </a:r>
              <a:r>
                <a:rPr lang="en-US" sz="1600" i="1" dirty="0"/>
                <a:t>P</a:t>
              </a:r>
              <a:r>
                <a:rPr lang="en-US" sz="1600" dirty="0"/>
                <a:t>(</a:t>
              </a:r>
              <a:r>
                <a:rPr lang="en-US" sz="1600" i="1" dirty="0"/>
                <a:t>A</a:t>
              </a:r>
              <a:r>
                <a:rPr lang="en-US" sz="1600" dirty="0"/>
                <a:t>) ≤ 1</a:t>
              </a:r>
            </a:p>
            <a:p>
              <a:pPr algn="just"/>
              <a:r>
                <a:rPr lang="en-US" sz="1600" i="1" dirty="0"/>
                <a:t>P</a:t>
              </a:r>
              <a:r>
                <a:rPr lang="en-US" sz="1600" dirty="0"/>
                <a:t>(</a:t>
              </a:r>
              <a:r>
                <a:rPr lang="en-US" sz="1600" i="1" dirty="0"/>
                <a:t>A</a:t>
              </a:r>
              <a:r>
                <a:rPr lang="en-US" sz="1600" dirty="0"/>
                <a:t>) = 1 </a:t>
              </a:r>
              <a:r>
                <a:rPr lang="en-US" sz="1600" dirty="0" err="1"/>
                <a:t>jika</a:t>
              </a:r>
              <a:r>
                <a:rPr lang="en-US" sz="1600" dirty="0"/>
                <a:t> </a:t>
              </a:r>
              <a:r>
                <a:rPr lang="en-US" sz="1600" dirty="0" err="1"/>
                <a:t>kejadian</a:t>
              </a:r>
              <a:r>
                <a:rPr lang="en-US" sz="1600" i="1" dirty="0"/>
                <a:t> A </a:t>
              </a:r>
              <a:r>
                <a:rPr lang="en-US" sz="1600" dirty="0" err="1"/>
                <a:t>pasti</a:t>
              </a:r>
              <a:r>
                <a:rPr lang="en-US" sz="1600" dirty="0"/>
                <a:t> </a:t>
              </a:r>
              <a:r>
                <a:rPr lang="en-US" sz="1600" dirty="0" err="1"/>
                <a:t>terjadi</a:t>
              </a:r>
              <a:r>
                <a:rPr lang="en-US" sz="1600" dirty="0"/>
                <a:t>, </a:t>
              </a:r>
              <a:r>
                <a:rPr lang="en-US" sz="1600" dirty="0" err="1"/>
                <a:t>dan</a:t>
              </a:r>
              <a:r>
                <a:rPr lang="en-US" sz="1600" dirty="0"/>
                <a:t> </a:t>
              </a:r>
              <a:r>
                <a:rPr lang="en-US" sz="1600" i="1" dirty="0"/>
                <a:t>P</a:t>
              </a:r>
              <a:r>
                <a:rPr lang="en-US" sz="1600" dirty="0"/>
                <a:t>(</a:t>
              </a:r>
              <a:r>
                <a:rPr lang="en-US" sz="1600" i="1" dirty="0"/>
                <a:t>A</a:t>
              </a:r>
              <a:r>
                <a:rPr lang="en-US" sz="1600" dirty="0"/>
                <a:t>) = 0 </a:t>
              </a:r>
              <a:r>
                <a:rPr lang="en-US" sz="1600" dirty="0" err="1"/>
                <a:t>jika</a:t>
              </a:r>
              <a:r>
                <a:rPr lang="en-US" sz="1600" dirty="0"/>
                <a:t> </a:t>
              </a:r>
              <a:r>
                <a:rPr lang="en-US" sz="1600" dirty="0" err="1"/>
                <a:t>kejadian</a:t>
              </a:r>
              <a:r>
                <a:rPr lang="en-US" sz="1600" dirty="0"/>
                <a:t> </a:t>
              </a:r>
              <a:r>
                <a:rPr lang="en-US" sz="1600" i="1" dirty="0"/>
                <a:t>A</a:t>
              </a:r>
              <a:r>
                <a:rPr lang="en-US" sz="1600" dirty="0"/>
                <a:t> </a:t>
              </a:r>
              <a:r>
                <a:rPr lang="en-US" sz="1600" dirty="0" err="1"/>
                <a:t>tak</a:t>
              </a:r>
              <a:r>
                <a:rPr lang="en-US" sz="1600" dirty="0"/>
                <a:t> </a:t>
              </a:r>
              <a:r>
                <a:rPr lang="en-US" sz="1600" dirty="0" err="1"/>
                <a:t>mungkin</a:t>
              </a:r>
              <a:r>
                <a:rPr lang="en-US" sz="1600" dirty="0"/>
                <a:t> </a:t>
              </a:r>
              <a:r>
                <a:rPr lang="en-US" sz="1600" dirty="0" err="1"/>
                <a:t>terjadi</a:t>
              </a:r>
              <a:r>
                <a:rPr lang="en-US" sz="1600" dirty="0"/>
                <a:t> </a:t>
              </a:r>
              <a:r>
                <a:rPr lang="en-US" sz="1600" dirty="0" err="1"/>
                <a:t>atau</a:t>
              </a:r>
              <a:r>
                <a:rPr lang="en-US" sz="1600" dirty="0"/>
                <a:t> </a:t>
              </a:r>
              <a:r>
                <a:rPr lang="en-US" sz="1600" dirty="0" err="1"/>
                <a:t>mustahil</a:t>
              </a:r>
              <a:r>
                <a:rPr lang="en-US" sz="1600" dirty="0"/>
                <a:t> </a:t>
              </a:r>
              <a:r>
                <a:rPr lang="en-US" sz="1600" dirty="0" err="1"/>
                <a:t>terjadi</a:t>
              </a:r>
              <a:r>
                <a:rPr lang="en-US" sz="1600" dirty="0"/>
                <a:t>.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1500166" y="1357304"/>
              <a:ext cx="2428892" cy="35719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Aksioma</a:t>
              </a:r>
              <a:r>
                <a:rPr lang="en-US" dirty="0"/>
                <a:t> </a:t>
              </a:r>
              <a:r>
                <a:rPr lang="en-US" dirty="0" err="1"/>
                <a:t>Kolmogorov</a:t>
              </a:r>
              <a:r>
                <a:rPr lang="en-US" dirty="0"/>
                <a:t> 1</a:t>
              </a:r>
            </a:p>
          </p:txBody>
        </p:sp>
      </p:grpSp>
      <p:sp>
        <p:nvSpPr>
          <p:cNvPr id="9" name="Round Diagonal Corner Rectangle 8"/>
          <p:cNvSpPr/>
          <p:nvPr/>
        </p:nvSpPr>
        <p:spPr>
          <a:xfrm>
            <a:off x="1428728" y="3071816"/>
            <a:ext cx="6357982" cy="1428760"/>
          </a:xfrm>
          <a:prstGeom prst="round2Diag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indent="361950" algn="just"/>
            <a:r>
              <a:rPr lang="en-US" sz="1600" dirty="0" err="1"/>
              <a:t>Aksioma</a:t>
            </a:r>
            <a:r>
              <a:rPr lang="en-US" sz="1600" dirty="0"/>
              <a:t> </a:t>
            </a:r>
            <a:r>
              <a:rPr lang="en-US" sz="1600" dirty="0" err="1"/>
              <a:t>atau</a:t>
            </a:r>
            <a:r>
              <a:rPr lang="en-US" sz="1600" dirty="0"/>
              <a:t> </a:t>
            </a:r>
            <a:r>
              <a:rPr lang="en-US" sz="1600" dirty="0" err="1"/>
              <a:t>postulat</a:t>
            </a:r>
            <a:r>
              <a:rPr lang="en-US" sz="1600" dirty="0"/>
              <a:t> </a:t>
            </a:r>
            <a:r>
              <a:rPr lang="en-US" sz="1600" dirty="0" err="1"/>
              <a:t>adalah</a:t>
            </a:r>
            <a:r>
              <a:rPr lang="en-US" sz="1600" dirty="0"/>
              <a:t> ”</a:t>
            </a:r>
            <a:r>
              <a:rPr lang="en-US" sz="1600" dirty="0" err="1"/>
              <a:t>kebenaran</a:t>
            </a:r>
            <a:r>
              <a:rPr lang="en-US" sz="1600" dirty="0"/>
              <a:t> </a:t>
            </a:r>
            <a:r>
              <a:rPr lang="en-US" sz="1600" dirty="0" err="1"/>
              <a:t>matematika</a:t>
            </a:r>
            <a:r>
              <a:rPr lang="en-US" sz="1600" dirty="0"/>
              <a:t> yang </a:t>
            </a:r>
            <a:r>
              <a:rPr lang="en-US" sz="1600" dirty="0" err="1"/>
              <a:t>diterima</a:t>
            </a:r>
            <a:r>
              <a:rPr lang="en-US" sz="1600" dirty="0"/>
              <a:t> </a:t>
            </a:r>
            <a:r>
              <a:rPr lang="en-US" sz="1600" dirty="0" err="1"/>
              <a:t>tanpa</a:t>
            </a:r>
            <a:r>
              <a:rPr lang="en-US" sz="1600" dirty="0"/>
              <a:t> </a:t>
            </a:r>
            <a:r>
              <a:rPr lang="en-US" sz="1600" dirty="0" err="1"/>
              <a:t>bukti</a:t>
            </a:r>
            <a:r>
              <a:rPr lang="en-US" sz="1600" dirty="0"/>
              <a:t>” </a:t>
            </a:r>
            <a:r>
              <a:rPr lang="en-US" sz="1600" dirty="0" err="1"/>
              <a:t>karena</a:t>
            </a:r>
            <a:r>
              <a:rPr lang="en-US" sz="1600" dirty="0"/>
              <a:t> </a:t>
            </a:r>
            <a:r>
              <a:rPr lang="en-US" sz="1600" dirty="0" err="1"/>
              <a:t>sebagai</a:t>
            </a:r>
            <a:r>
              <a:rPr lang="en-US" sz="1600" dirty="0"/>
              <a:t> </a:t>
            </a:r>
            <a:r>
              <a:rPr lang="en-US" sz="1600" dirty="0" err="1"/>
              <a:t>kebenaran</a:t>
            </a:r>
            <a:r>
              <a:rPr lang="en-US" sz="1600" dirty="0"/>
              <a:t> </a:t>
            </a:r>
            <a:r>
              <a:rPr lang="en-US" sz="1600" dirty="0" err="1"/>
              <a:t>pangkal</a:t>
            </a:r>
            <a:r>
              <a:rPr lang="en-US" sz="1600" dirty="0"/>
              <a:t> (</a:t>
            </a:r>
            <a:r>
              <a:rPr lang="en-US" sz="1600" dirty="0" err="1"/>
              <a:t>kebenaran</a:t>
            </a:r>
            <a:r>
              <a:rPr lang="en-US" sz="1600" dirty="0"/>
              <a:t> </a:t>
            </a:r>
            <a:r>
              <a:rPr lang="en-US" sz="1600" dirty="0" err="1"/>
              <a:t>matematika</a:t>
            </a:r>
            <a:r>
              <a:rPr lang="en-US" sz="1600" dirty="0"/>
              <a:t> yang </a:t>
            </a:r>
            <a:r>
              <a:rPr lang="en-US" sz="1600" dirty="0" err="1"/>
              <a:t>diterima</a:t>
            </a:r>
            <a:r>
              <a:rPr lang="en-US" sz="1600" dirty="0"/>
              <a:t> </a:t>
            </a:r>
            <a:r>
              <a:rPr lang="en-US" sz="1600" dirty="0" err="1"/>
              <a:t>tanpa</a:t>
            </a:r>
            <a:r>
              <a:rPr lang="en-US" sz="1600" dirty="0"/>
              <a:t> </a:t>
            </a:r>
            <a:r>
              <a:rPr lang="en-US" sz="1600" dirty="0" err="1"/>
              <a:t>bukti</a:t>
            </a:r>
            <a:r>
              <a:rPr lang="en-US" sz="1600" dirty="0"/>
              <a:t>), </a:t>
            </a:r>
            <a:r>
              <a:rPr lang="en-US" sz="1600" dirty="0" err="1"/>
              <a:t>aksioma</a:t>
            </a:r>
            <a:r>
              <a:rPr lang="en-US" sz="1600" dirty="0"/>
              <a:t> </a:t>
            </a:r>
            <a:r>
              <a:rPr lang="en-US" sz="1600" dirty="0" err="1"/>
              <a:t>dipakai</a:t>
            </a:r>
            <a:r>
              <a:rPr lang="en-US" sz="1600" dirty="0"/>
              <a:t> </a:t>
            </a:r>
            <a:r>
              <a:rPr lang="en-US" sz="1600" dirty="0" err="1"/>
              <a:t>sebagai</a:t>
            </a:r>
            <a:r>
              <a:rPr lang="en-US" sz="1600" dirty="0"/>
              <a:t> </a:t>
            </a:r>
            <a:r>
              <a:rPr lang="en-US" sz="1600" dirty="0" err="1"/>
              <a:t>alat</a:t>
            </a:r>
            <a:r>
              <a:rPr lang="en-US" sz="1600" dirty="0"/>
              <a:t> (tool) </a:t>
            </a:r>
            <a:r>
              <a:rPr lang="en-US" sz="1600" dirty="0" err="1"/>
              <a:t>dasar</a:t>
            </a:r>
            <a:r>
              <a:rPr lang="en-US" sz="1600" dirty="0"/>
              <a:t> </a:t>
            </a:r>
            <a:r>
              <a:rPr lang="en-US" sz="1600" dirty="0" err="1"/>
              <a:t>untuk</a:t>
            </a:r>
            <a:r>
              <a:rPr lang="en-US" sz="1600" dirty="0"/>
              <a:t> </a:t>
            </a:r>
            <a:r>
              <a:rPr lang="en-US" sz="1600" dirty="0" err="1"/>
              <a:t>membuktian</a:t>
            </a:r>
            <a:r>
              <a:rPr lang="en-US" sz="1600" dirty="0"/>
              <a:t> </a:t>
            </a:r>
            <a:r>
              <a:rPr lang="en-US" sz="1600" dirty="0" err="1"/>
              <a:t>kebenaran</a:t>
            </a:r>
            <a:r>
              <a:rPr lang="en-US" sz="1600" dirty="0"/>
              <a:t> </a:t>
            </a:r>
            <a:r>
              <a:rPr lang="en-US" sz="1600" dirty="0" err="1"/>
              <a:t>dari</a:t>
            </a:r>
            <a:r>
              <a:rPr lang="en-US" sz="1600" dirty="0"/>
              <a:t> </a:t>
            </a:r>
            <a:r>
              <a:rPr lang="en-US" sz="1600" dirty="0" err="1"/>
              <a:t>teorema</a:t>
            </a:r>
            <a:r>
              <a:rPr lang="en-US" sz="1600" dirty="0"/>
              <a:t> </a:t>
            </a:r>
            <a:r>
              <a:rPr lang="en-US" sz="1600" dirty="0" err="1"/>
              <a:t>atau</a:t>
            </a:r>
            <a:r>
              <a:rPr lang="en-US" sz="1600" dirty="0"/>
              <a:t> </a:t>
            </a:r>
            <a:r>
              <a:rPr lang="en-US" sz="1600" dirty="0" err="1"/>
              <a:t>sifat-sifat</a:t>
            </a:r>
            <a:r>
              <a:rPr lang="en-US" sz="1600" dirty="0"/>
              <a:t> </a:t>
            </a:r>
            <a:r>
              <a:rPr lang="en-US" sz="1600" dirty="0" err="1"/>
              <a:t>pangkal</a:t>
            </a:r>
            <a:r>
              <a:rPr lang="en-US" sz="1600" dirty="0"/>
              <a:t> </a:t>
            </a:r>
            <a:r>
              <a:rPr lang="en-US" sz="1600" dirty="0" err="1"/>
              <a:t>dalam</a:t>
            </a:r>
            <a:r>
              <a:rPr lang="en-US" sz="1600" dirty="0"/>
              <a:t> </a:t>
            </a:r>
            <a:r>
              <a:rPr lang="en-US" sz="1600" dirty="0" err="1"/>
              <a:t>matematika</a:t>
            </a:r>
            <a:r>
              <a:rPr lang="en-US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9479717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6"/>
          <p:cNvGrpSpPr/>
          <p:nvPr/>
        </p:nvGrpSpPr>
        <p:grpSpPr>
          <a:xfrm>
            <a:off x="1500166" y="500048"/>
            <a:ext cx="6143668" cy="3714776"/>
            <a:chOff x="1285852" y="1357304"/>
            <a:chExt cx="5286412" cy="3714776"/>
          </a:xfrm>
        </p:grpSpPr>
        <p:sp>
          <p:nvSpPr>
            <p:cNvPr id="5" name="Rectangle 4"/>
            <p:cNvSpPr/>
            <p:nvPr/>
          </p:nvSpPr>
          <p:spPr>
            <a:xfrm>
              <a:off x="1285852" y="1571618"/>
              <a:ext cx="5286412" cy="350046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indent="361950" algn="just"/>
              <a:r>
                <a:rPr lang="en-US" sz="1600" dirty="0" err="1"/>
                <a:t>Misalkan</a:t>
              </a:r>
              <a:r>
                <a:rPr lang="en-US" sz="1600" dirty="0"/>
                <a:t> </a:t>
              </a:r>
              <a:r>
                <a:rPr lang="en-US" sz="1600" i="1" dirty="0"/>
                <a:t>S</a:t>
              </a:r>
              <a:r>
                <a:rPr lang="en-US" sz="1600" dirty="0"/>
                <a:t> </a:t>
              </a:r>
              <a:r>
                <a:rPr lang="en-US" sz="1600" dirty="0" err="1"/>
                <a:t>adalah</a:t>
              </a:r>
              <a:r>
                <a:rPr lang="en-US" sz="1600" dirty="0"/>
                <a:t> </a:t>
              </a:r>
              <a:r>
                <a:rPr lang="en-US" sz="1600" dirty="0" err="1"/>
                <a:t>ruang</a:t>
              </a:r>
              <a:r>
                <a:rPr lang="en-US" sz="1600" dirty="0"/>
                <a:t> </a:t>
              </a:r>
              <a:r>
                <a:rPr lang="en-US" sz="1600" dirty="0" err="1"/>
                <a:t>sampel</a:t>
              </a:r>
              <a:r>
                <a:rPr lang="en-US" sz="1600" dirty="0"/>
                <a:t>. </a:t>
              </a:r>
              <a:r>
                <a:rPr lang="en-US" sz="1600" dirty="0" err="1"/>
                <a:t>Untuk</a:t>
              </a:r>
              <a:r>
                <a:rPr lang="en-US" sz="1600" dirty="0"/>
                <a:t> </a:t>
              </a:r>
              <a:r>
                <a:rPr lang="en-US" sz="1600" dirty="0" err="1"/>
                <a:t>sembarang</a:t>
              </a:r>
              <a:r>
                <a:rPr lang="en-US" sz="1600" dirty="0"/>
                <a:t> </a:t>
              </a:r>
              <a:r>
                <a:rPr lang="en-US" sz="1600" dirty="0" err="1"/>
                <a:t>kejadian</a:t>
              </a:r>
              <a:r>
                <a:rPr lang="en-US" sz="1600" dirty="0"/>
                <a:t>/</a:t>
              </a:r>
              <a:r>
                <a:rPr lang="en-US" sz="1600" dirty="0" err="1"/>
                <a:t>kejadian</a:t>
              </a:r>
              <a:r>
                <a:rPr lang="en-US" sz="1600" dirty="0"/>
                <a:t> </a:t>
              </a:r>
              <a:r>
                <a:rPr lang="en-US" sz="1600" i="1" dirty="0"/>
                <a:t>A</a:t>
              </a:r>
              <a:r>
                <a:rPr lang="en-US" sz="1600" dirty="0"/>
                <a:t> </a:t>
              </a:r>
              <a:r>
                <a:rPr lang="en-US" sz="1600" dirty="0" err="1"/>
                <a:t>dalam</a:t>
              </a:r>
              <a:r>
                <a:rPr lang="en-US" sz="1600" dirty="0"/>
                <a:t> </a:t>
              </a:r>
              <a:r>
                <a:rPr lang="en-US" sz="1600" i="1" dirty="0"/>
                <a:t>S</a:t>
              </a:r>
              <a:r>
                <a:rPr lang="en-US" sz="1600" dirty="0"/>
                <a:t>, </a:t>
              </a:r>
              <a:r>
                <a:rPr lang="en-US" sz="1600" dirty="0" err="1"/>
                <a:t>suatu</a:t>
              </a:r>
              <a:r>
                <a:rPr lang="en-US" sz="1600" dirty="0"/>
                <a:t> </a:t>
              </a:r>
              <a:r>
                <a:rPr lang="en-US" sz="1600" dirty="0" err="1"/>
                <a:t>ukuran</a:t>
              </a:r>
              <a:r>
                <a:rPr lang="en-US" sz="1600" dirty="0"/>
                <a:t> </a:t>
              </a:r>
              <a:r>
                <a:rPr lang="en-US" sz="1600" dirty="0" err="1"/>
                <a:t>mengenai</a:t>
              </a:r>
              <a:r>
                <a:rPr lang="en-US" sz="1600" dirty="0"/>
                <a:t> </a:t>
              </a:r>
              <a:r>
                <a:rPr lang="en-US" sz="1600" dirty="0" err="1"/>
                <a:t>sering</a:t>
              </a:r>
              <a:r>
                <a:rPr lang="en-US" sz="1600" dirty="0"/>
                <a:t> </a:t>
              </a:r>
              <a:r>
                <a:rPr lang="en-US" sz="1600" dirty="0" err="1"/>
                <a:t>atau</a:t>
              </a:r>
              <a:r>
                <a:rPr lang="en-US" sz="1600" dirty="0"/>
                <a:t> </a:t>
              </a:r>
              <a:r>
                <a:rPr lang="en-US" sz="1600" dirty="0" err="1"/>
                <a:t>jarangnya</a:t>
              </a:r>
              <a:r>
                <a:rPr lang="en-US" sz="1600" dirty="0"/>
                <a:t> </a:t>
              </a:r>
              <a:r>
                <a:rPr lang="en-US" sz="1600" dirty="0" err="1"/>
                <a:t>kejadian</a:t>
              </a:r>
              <a:r>
                <a:rPr lang="en-US" sz="1600" dirty="0"/>
                <a:t> </a:t>
              </a:r>
              <a:r>
                <a:rPr lang="en-US" sz="1600" dirty="0" err="1"/>
                <a:t>itu</a:t>
              </a:r>
              <a:r>
                <a:rPr lang="en-US" sz="1600" dirty="0"/>
                <a:t> </a:t>
              </a:r>
              <a:r>
                <a:rPr lang="en-US" sz="1600" dirty="0" err="1"/>
                <a:t>muncul</a:t>
              </a:r>
              <a:r>
                <a:rPr lang="en-US" sz="1600" dirty="0"/>
                <a:t> </a:t>
              </a:r>
              <a:r>
                <a:rPr lang="en-US" sz="1600" dirty="0" err="1"/>
                <a:t>dilambangkan</a:t>
              </a:r>
              <a:r>
                <a:rPr lang="en-US" sz="1600" dirty="0"/>
                <a:t> </a:t>
              </a:r>
              <a:r>
                <a:rPr lang="en-US" sz="1600" dirty="0" err="1"/>
                <a:t>dengan</a:t>
              </a:r>
              <a:r>
                <a:rPr lang="en-US" sz="1600" dirty="0"/>
                <a:t> </a:t>
              </a:r>
              <a:r>
                <a:rPr lang="en-US" sz="1600" i="1" dirty="0"/>
                <a:t>P</a:t>
              </a:r>
              <a:r>
                <a:rPr lang="en-US" sz="1600" dirty="0"/>
                <a:t>(</a:t>
              </a:r>
              <a:r>
                <a:rPr lang="en-US" sz="1600" i="1" dirty="0"/>
                <a:t>A</a:t>
              </a:r>
              <a:r>
                <a:rPr lang="en-US" sz="1600" dirty="0"/>
                <a:t>). </a:t>
              </a:r>
              <a:r>
                <a:rPr lang="en-US" sz="1600" i="1" dirty="0"/>
                <a:t>P</a:t>
              </a:r>
              <a:r>
                <a:rPr lang="en-US" sz="1600" dirty="0"/>
                <a:t>(</a:t>
              </a:r>
              <a:r>
                <a:rPr lang="en-US" sz="1600" i="1" dirty="0"/>
                <a:t>A</a:t>
              </a:r>
              <a:r>
                <a:rPr lang="en-US" sz="1600" dirty="0"/>
                <a:t>) </a:t>
              </a:r>
              <a:r>
                <a:rPr lang="en-US" sz="1600" dirty="0" err="1"/>
                <a:t>disebut</a:t>
              </a:r>
              <a:r>
                <a:rPr lang="en-US" sz="1600" dirty="0"/>
                <a:t> </a:t>
              </a:r>
              <a:r>
                <a:rPr lang="en-US" sz="1600" dirty="0" err="1"/>
                <a:t>peluang</a:t>
              </a:r>
              <a:r>
                <a:rPr lang="en-US" sz="1600" dirty="0"/>
                <a:t> </a:t>
              </a:r>
              <a:r>
                <a:rPr lang="en-US" sz="1600" dirty="0" err="1"/>
                <a:t>munculnya</a:t>
              </a:r>
              <a:r>
                <a:rPr lang="en-US" sz="1600" dirty="0"/>
                <a:t> </a:t>
              </a:r>
              <a:r>
                <a:rPr lang="en-US" sz="1600" dirty="0" err="1"/>
                <a:t>kejadian</a:t>
              </a:r>
              <a:r>
                <a:rPr lang="en-US" sz="1600" dirty="0"/>
                <a:t> </a:t>
              </a:r>
              <a:r>
                <a:rPr lang="en-US" sz="1600" i="1" dirty="0"/>
                <a:t>A</a:t>
              </a:r>
              <a:r>
                <a:rPr lang="en-US" sz="1600" dirty="0"/>
                <a:t> </a:t>
              </a:r>
              <a:r>
                <a:rPr lang="en-US" sz="1600" dirty="0" err="1"/>
                <a:t>jika</a:t>
              </a:r>
              <a:r>
                <a:rPr lang="en-US" sz="1600" dirty="0"/>
                <a:t> </a:t>
              </a:r>
              <a:r>
                <a:rPr lang="en-US" sz="1600" dirty="0" err="1"/>
                <a:t>ketiga</a:t>
              </a:r>
              <a:r>
                <a:rPr lang="en-US" sz="1600" dirty="0"/>
                <a:t> </a:t>
              </a:r>
              <a:r>
                <a:rPr lang="en-US" sz="1600" dirty="0" err="1"/>
                <a:t>aksioma</a:t>
              </a:r>
              <a:r>
                <a:rPr lang="en-US" sz="1600" dirty="0"/>
                <a:t> </a:t>
              </a:r>
              <a:r>
                <a:rPr lang="en-US" sz="1600" dirty="0" err="1"/>
                <a:t>berikut</a:t>
              </a:r>
              <a:r>
                <a:rPr lang="en-US" sz="1600" dirty="0"/>
                <a:t> </a:t>
              </a:r>
              <a:r>
                <a:rPr lang="en-US" sz="1600" dirty="0" err="1"/>
                <a:t>dipenuhi</a:t>
              </a:r>
              <a:r>
                <a:rPr lang="en-US" sz="1600" dirty="0"/>
                <a:t>.</a:t>
              </a:r>
            </a:p>
            <a:p>
              <a:pPr indent="361950" algn="just"/>
              <a:r>
                <a:rPr lang="en-US" sz="1600" u="sng" dirty="0" err="1"/>
                <a:t>Aksioma</a:t>
              </a:r>
              <a:r>
                <a:rPr lang="en-US" sz="1600" u="sng" dirty="0"/>
                <a:t> </a:t>
              </a:r>
              <a:r>
                <a:rPr lang="en-US" sz="1600" u="sng" dirty="0" err="1"/>
                <a:t>Kolmogorov</a:t>
              </a:r>
              <a:r>
                <a:rPr lang="en-US" sz="1600" u="sng" dirty="0"/>
                <a:t> 1</a:t>
              </a:r>
              <a:r>
                <a:rPr lang="en-US" sz="1600" dirty="0"/>
                <a:t>:</a:t>
              </a:r>
            </a:p>
            <a:p>
              <a:pPr indent="361950" algn="just"/>
              <a:r>
                <a:rPr lang="en-US" sz="1600" dirty="0" err="1"/>
                <a:t>Untuk</a:t>
              </a:r>
              <a:r>
                <a:rPr lang="en-US" sz="1600" dirty="0"/>
                <a:t> </a:t>
              </a:r>
              <a:r>
                <a:rPr lang="en-US" sz="1600" dirty="0" err="1"/>
                <a:t>setiap</a:t>
              </a:r>
              <a:r>
                <a:rPr lang="en-US" sz="1600" dirty="0"/>
                <a:t> </a:t>
              </a:r>
              <a:r>
                <a:rPr lang="en-US" sz="1600" dirty="0" err="1"/>
                <a:t>kejadian</a:t>
              </a:r>
              <a:r>
                <a:rPr lang="en-US" sz="1600" dirty="0"/>
                <a:t> A,</a:t>
              </a:r>
            </a:p>
            <a:p>
              <a:pPr algn="ctr"/>
              <a:r>
                <a:rPr lang="en-US" sz="1600" dirty="0"/>
                <a:t>0 ≤ </a:t>
              </a:r>
              <a:r>
                <a:rPr lang="en-US" sz="1600" i="1" dirty="0"/>
                <a:t>P</a:t>
              </a:r>
              <a:r>
                <a:rPr lang="en-US" sz="1600" dirty="0"/>
                <a:t>(</a:t>
              </a:r>
              <a:r>
                <a:rPr lang="en-US" sz="1600" i="1" dirty="0"/>
                <a:t>A</a:t>
              </a:r>
              <a:r>
                <a:rPr lang="en-US" sz="1600" dirty="0"/>
                <a:t>) ≤ 1 </a:t>
              </a:r>
            </a:p>
            <a:p>
              <a:pPr indent="361950" algn="just"/>
              <a:r>
                <a:rPr lang="en-US" sz="1600" u="sng" dirty="0" err="1"/>
                <a:t>Aksioma</a:t>
              </a:r>
              <a:r>
                <a:rPr lang="en-US" sz="1600" u="sng" dirty="0"/>
                <a:t> </a:t>
              </a:r>
              <a:r>
                <a:rPr lang="en-US" sz="1600" u="sng" dirty="0" err="1"/>
                <a:t>Kolmogorov</a:t>
              </a:r>
              <a:r>
                <a:rPr lang="en-US" sz="1600" u="sng" dirty="0"/>
                <a:t> 2</a:t>
              </a:r>
              <a:r>
                <a:rPr lang="en-US" sz="1600" dirty="0"/>
                <a:t>:</a:t>
              </a:r>
            </a:p>
            <a:p>
              <a:pPr algn="ctr"/>
              <a:r>
                <a:rPr lang="en-US" sz="1600" i="1" dirty="0"/>
                <a:t>P</a:t>
              </a:r>
              <a:r>
                <a:rPr lang="en-US" sz="1600" dirty="0"/>
                <a:t>(</a:t>
              </a:r>
              <a:r>
                <a:rPr lang="en-US" sz="1600" i="1" dirty="0"/>
                <a:t>S</a:t>
              </a:r>
              <a:r>
                <a:rPr lang="en-US" sz="1600" dirty="0"/>
                <a:t>) = 1</a:t>
              </a:r>
            </a:p>
            <a:p>
              <a:pPr indent="361950" algn="just"/>
              <a:r>
                <a:rPr lang="en-US" sz="1600" u="sng" dirty="0" err="1"/>
                <a:t>Aksioma</a:t>
              </a:r>
              <a:r>
                <a:rPr lang="en-US" sz="1600" u="sng" dirty="0"/>
                <a:t> </a:t>
              </a:r>
              <a:r>
                <a:rPr lang="en-US" sz="1600" u="sng" dirty="0" err="1"/>
                <a:t>Kolmogorov</a:t>
              </a:r>
              <a:r>
                <a:rPr lang="en-US" sz="1600" u="sng" dirty="0"/>
                <a:t> 3</a:t>
              </a:r>
              <a:r>
                <a:rPr lang="en-US" sz="1600" dirty="0"/>
                <a:t>:</a:t>
              </a:r>
            </a:p>
            <a:p>
              <a:pPr indent="361950" algn="just"/>
              <a:r>
                <a:rPr lang="en-US" sz="1600" dirty="0" err="1"/>
                <a:t>Jika</a:t>
              </a:r>
              <a:r>
                <a:rPr lang="en-US" sz="1600" dirty="0"/>
                <a:t> A </a:t>
              </a:r>
              <a:r>
                <a:rPr lang="en-US" sz="1600" dirty="0" err="1"/>
                <a:t>dan</a:t>
              </a:r>
              <a:r>
                <a:rPr lang="en-US" sz="1600" dirty="0"/>
                <a:t> B </a:t>
              </a:r>
              <a:r>
                <a:rPr lang="en-US" sz="1600" dirty="0" err="1"/>
                <a:t>adalah</a:t>
              </a:r>
              <a:r>
                <a:rPr lang="en-US" sz="1600" dirty="0"/>
                <a:t> </a:t>
              </a:r>
              <a:r>
                <a:rPr lang="en-US" sz="1600" dirty="0" err="1"/>
                <a:t>kejadian</a:t>
              </a:r>
              <a:r>
                <a:rPr lang="en-US" sz="1600" dirty="0"/>
                <a:t> </a:t>
              </a:r>
              <a:r>
                <a:rPr lang="en-US" sz="1600" dirty="0" err="1"/>
                <a:t>lepas</a:t>
              </a:r>
              <a:r>
                <a:rPr lang="en-US" sz="1600" dirty="0"/>
                <a:t>, </a:t>
              </a:r>
              <a:r>
                <a:rPr lang="en-US" sz="1600" dirty="0" err="1"/>
                <a:t>maka</a:t>
              </a:r>
              <a:endParaRPr lang="en-US" sz="1600" dirty="0"/>
            </a:p>
            <a:p>
              <a:pPr algn="ctr"/>
              <a:r>
                <a:rPr lang="en-US" sz="1600" i="1" dirty="0"/>
                <a:t>P</a:t>
              </a:r>
              <a:r>
                <a:rPr lang="en-US" sz="1600" dirty="0"/>
                <a:t>(</a:t>
              </a:r>
              <a:r>
                <a:rPr lang="en-US" sz="1600" i="1" dirty="0"/>
                <a:t>A</a:t>
              </a:r>
              <a:r>
                <a:rPr lang="en-US" sz="1600" dirty="0"/>
                <a:t> ∪ </a:t>
              </a:r>
              <a:r>
                <a:rPr lang="en-US" sz="1600" i="1" dirty="0"/>
                <a:t>B</a:t>
              </a:r>
              <a:r>
                <a:rPr lang="en-US" sz="1600" dirty="0"/>
                <a:t>) = </a:t>
              </a:r>
              <a:r>
                <a:rPr lang="en-US" sz="1600" i="1" dirty="0"/>
                <a:t>P</a:t>
              </a:r>
              <a:r>
                <a:rPr lang="en-US" sz="1600" dirty="0"/>
                <a:t>(</a:t>
              </a:r>
              <a:r>
                <a:rPr lang="en-US" sz="1600" i="1" dirty="0"/>
                <a:t>A</a:t>
              </a:r>
              <a:r>
                <a:rPr lang="en-US" sz="1600" dirty="0"/>
                <a:t>) + </a:t>
              </a:r>
              <a:r>
                <a:rPr lang="en-US" sz="1600" i="1" dirty="0"/>
                <a:t>P</a:t>
              </a:r>
              <a:r>
                <a:rPr lang="en-US" sz="1600" dirty="0"/>
                <a:t>(</a:t>
              </a:r>
              <a:r>
                <a:rPr lang="en-US" sz="1600" i="1" dirty="0"/>
                <a:t>B</a:t>
              </a:r>
              <a:r>
                <a:rPr lang="en-US" sz="1600" dirty="0"/>
                <a:t>)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1500166" y="1357304"/>
              <a:ext cx="2428892" cy="35719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Aksioma</a:t>
              </a:r>
              <a:r>
                <a:rPr lang="en-US" dirty="0"/>
                <a:t> </a:t>
              </a:r>
              <a:r>
                <a:rPr lang="en-US" dirty="0" err="1"/>
                <a:t>Kolmogorov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994797171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4591866" y="-7293"/>
            <a:ext cx="2895600" cy="590550"/>
            <a:chOff x="76200" y="0"/>
            <a:chExt cx="2895600" cy="590550"/>
          </a:xfrm>
        </p:grpSpPr>
        <p:sp>
          <p:nvSpPr>
            <p:cNvPr id="7" name="Snip Same Side Corner Rectangle 6"/>
            <p:cNvSpPr/>
            <p:nvPr/>
          </p:nvSpPr>
          <p:spPr>
            <a:xfrm flipV="1">
              <a:off x="76200" y="0"/>
              <a:ext cx="2895600" cy="590550"/>
            </a:xfrm>
            <a:prstGeom prst="snip2SameRect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764544" y="57150"/>
              <a:ext cx="1673856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dirty="0" err="1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Observasi</a:t>
              </a:r>
              <a:endParaRPr lang="en-US" sz="2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pic>
        <p:nvPicPr>
          <p:cNvPr id="59393" name="Picture 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5720" y="1341004"/>
            <a:ext cx="4105268" cy="1516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Rectangle 9"/>
          <p:cNvSpPr/>
          <p:nvPr/>
        </p:nvSpPr>
        <p:spPr>
          <a:xfrm>
            <a:off x="4500562" y="1192120"/>
            <a:ext cx="435771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61950" algn="just"/>
            <a:r>
              <a:rPr lang="en-US" sz="1600" dirty="0" err="1"/>
              <a:t>Dalam</a:t>
            </a:r>
            <a:r>
              <a:rPr lang="en-US" sz="1600" dirty="0"/>
              <a:t> </a:t>
            </a:r>
            <a:r>
              <a:rPr lang="en-US" sz="1600" dirty="0" err="1"/>
              <a:t>kehidupan</a:t>
            </a:r>
            <a:r>
              <a:rPr lang="en-US" sz="1600" dirty="0"/>
              <a:t> </a:t>
            </a:r>
            <a:r>
              <a:rPr lang="en-US" sz="1600" dirty="0" err="1"/>
              <a:t>sehari-hari</a:t>
            </a:r>
            <a:r>
              <a:rPr lang="en-US" sz="1600" dirty="0"/>
              <a:t>, </a:t>
            </a:r>
            <a:r>
              <a:rPr lang="en-US" sz="1600" dirty="0" err="1"/>
              <a:t>kita</a:t>
            </a:r>
            <a:r>
              <a:rPr lang="en-US" sz="1600" dirty="0"/>
              <a:t> </a:t>
            </a:r>
            <a:r>
              <a:rPr lang="en-US" sz="1600" dirty="0" err="1"/>
              <a:t>sering</a:t>
            </a:r>
            <a:r>
              <a:rPr lang="en-US" sz="1600" dirty="0"/>
              <a:t> </a:t>
            </a:r>
            <a:r>
              <a:rPr lang="en-US" sz="1600" dirty="0" err="1"/>
              <a:t>menjumpai</a:t>
            </a:r>
            <a:r>
              <a:rPr lang="en-US" sz="1600" dirty="0"/>
              <a:t> </a:t>
            </a:r>
            <a:r>
              <a:rPr lang="en-US" sz="1600" dirty="0" err="1"/>
              <a:t>kejadian</a:t>
            </a:r>
            <a:r>
              <a:rPr lang="en-US" sz="1600" dirty="0"/>
              <a:t> yang </a:t>
            </a:r>
            <a:r>
              <a:rPr lang="en-US" sz="1600" dirty="0" err="1"/>
              <a:t>memiliki</a:t>
            </a:r>
            <a:r>
              <a:rPr lang="en-US" sz="1600" dirty="0"/>
              <a:t> </a:t>
            </a:r>
            <a:r>
              <a:rPr lang="en-US" sz="1600" dirty="0" err="1"/>
              <a:t>dua</a:t>
            </a:r>
            <a:r>
              <a:rPr lang="en-US" sz="1600" dirty="0"/>
              <a:t> </a:t>
            </a:r>
            <a:r>
              <a:rPr lang="en-US" sz="1600" dirty="0" err="1"/>
              <a:t>kemungkinan</a:t>
            </a:r>
            <a:r>
              <a:rPr lang="en-US" sz="1600" dirty="0"/>
              <a:t> </a:t>
            </a:r>
            <a:r>
              <a:rPr lang="en-US" sz="1600" dirty="0" err="1"/>
              <a:t>seperti</a:t>
            </a:r>
            <a:r>
              <a:rPr lang="en-US" sz="1600" dirty="0"/>
              <a:t> </a:t>
            </a:r>
            <a:r>
              <a:rPr lang="en-US" sz="1600" dirty="0" err="1"/>
              <a:t>pada</a:t>
            </a:r>
            <a:r>
              <a:rPr lang="en-US" sz="1600" dirty="0"/>
              <a:t> </a:t>
            </a:r>
            <a:r>
              <a:rPr lang="en-US" sz="1600" dirty="0" err="1"/>
              <a:t>gambar</a:t>
            </a:r>
            <a:r>
              <a:rPr lang="en-US" sz="1600" dirty="0"/>
              <a:t> </a:t>
            </a:r>
            <a:r>
              <a:rPr lang="en-US" sz="1600" dirty="0" err="1"/>
              <a:t>di</a:t>
            </a:r>
            <a:r>
              <a:rPr lang="en-US" sz="1600" dirty="0"/>
              <a:t> </a:t>
            </a:r>
            <a:r>
              <a:rPr lang="en-US" sz="1600" dirty="0" err="1"/>
              <a:t>atas</a:t>
            </a:r>
            <a:r>
              <a:rPr lang="en-US" sz="1600" dirty="0"/>
              <a:t>. </a:t>
            </a:r>
            <a:r>
              <a:rPr lang="en-US" sz="1600" dirty="0" err="1"/>
              <a:t>Berikut</a:t>
            </a:r>
            <a:r>
              <a:rPr lang="en-US" sz="1600" dirty="0"/>
              <a:t> </a:t>
            </a:r>
            <a:r>
              <a:rPr lang="en-US" sz="1600" dirty="0" err="1"/>
              <a:t>contoh</a:t>
            </a:r>
            <a:r>
              <a:rPr lang="en-US" sz="1600" dirty="0"/>
              <a:t> </a:t>
            </a:r>
            <a:r>
              <a:rPr lang="en-US" sz="1600" dirty="0" err="1"/>
              <a:t>kejadian</a:t>
            </a:r>
            <a:r>
              <a:rPr lang="en-US" sz="1600" dirty="0"/>
              <a:t> yang </a:t>
            </a:r>
            <a:r>
              <a:rPr lang="en-US" sz="1600" dirty="0" err="1"/>
              <a:t>memiliki</a:t>
            </a:r>
            <a:r>
              <a:rPr lang="en-US" sz="1600" dirty="0"/>
              <a:t> </a:t>
            </a:r>
            <a:r>
              <a:rPr lang="en-US" sz="1600" dirty="0" err="1"/>
              <a:t>dua</a:t>
            </a:r>
            <a:r>
              <a:rPr lang="en-US" sz="1600" dirty="0"/>
              <a:t> </a:t>
            </a:r>
            <a:r>
              <a:rPr lang="en-US" sz="1600" dirty="0" err="1"/>
              <a:t>kemungkinan</a:t>
            </a:r>
            <a:r>
              <a:rPr lang="en-US" sz="1600" dirty="0"/>
              <a:t>.</a:t>
            </a:r>
          </a:p>
          <a:p>
            <a:pPr marL="361950" indent="-361950" algn="just">
              <a:buAutoNum type="alphaLcPeriod"/>
            </a:pPr>
            <a:r>
              <a:rPr lang="en-US" sz="1600" dirty="0" err="1"/>
              <a:t>Kemungkinan</a:t>
            </a:r>
            <a:r>
              <a:rPr lang="en-US" sz="1600" dirty="0"/>
              <a:t> </a:t>
            </a:r>
            <a:r>
              <a:rPr lang="en-US" sz="1600" dirty="0" err="1"/>
              <a:t>seorang</a:t>
            </a:r>
            <a:r>
              <a:rPr lang="en-US" sz="1600" dirty="0"/>
              <a:t> </a:t>
            </a:r>
            <a:r>
              <a:rPr lang="en-US" sz="1600" dirty="0" err="1"/>
              <a:t>ibu</a:t>
            </a:r>
            <a:r>
              <a:rPr lang="en-US" sz="1600" dirty="0"/>
              <a:t> </a:t>
            </a:r>
            <a:r>
              <a:rPr lang="en-US" sz="1600" dirty="0" err="1"/>
              <a:t>melahirkan</a:t>
            </a:r>
            <a:r>
              <a:rPr lang="en-US" sz="1600" dirty="0"/>
              <a:t> </a:t>
            </a:r>
            <a:r>
              <a:rPr lang="en-US" sz="1600" dirty="0" err="1"/>
              <a:t>bayi</a:t>
            </a:r>
            <a:r>
              <a:rPr lang="en-US" sz="1600" dirty="0"/>
              <a:t> </a:t>
            </a:r>
            <a:r>
              <a:rPr lang="en-US" sz="1600" dirty="0" err="1"/>
              <a:t>adalah</a:t>
            </a:r>
            <a:r>
              <a:rPr lang="en-US" sz="1600" dirty="0"/>
              <a:t> </a:t>
            </a:r>
            <a:r>
              <a:rPr lang="en-US" sz="1600" dirty="0" err="1"/>
              <a:t>perempuan</a:t>
            </a:r>
            <a:r>
              <a:rPr lang="en-US" sz="1600" dirty="0"/>
              <a:t> </a:t>
            </a:r>
            <a:r>
              <a:rPr lang="en-US" sz="1600" dirty="0" err="1"/>
              <a:t>atau</a:t>
            </a:r>
            <a:r>
              <a:rPr lang="en-US" sz="1600" dirty="0"/>
              <a:t> </a:t>
            </a:r>
            <a:r>
              <a:rPr lang="en-US" sz="1600" dirty="0" err="1"/>
              <a:t>laki-laki</a:t>
            </a:r>
            <a:r>
              <a:rPr lang="en-US" sz="1600" dirty="0"/>
              <a:t>.</a:t>
            </a:r>
          </a:p>
          <a:p>
            <a:pPr marL="361950" indent="-361950" algn="just">
              <a:buAutoNum type="alphaLcPeriod"/>
            </a:pPr>
            <a:r>
              <a:rPr lang="en-US" sz="1600" dirty="0" err="1"/>
              <a:t>Peluang</a:t>
            </a:r>
            <a:r>
              <a:rPr lang="en-US" sz="1600" dirty="0"/>
              <a:t> </a:t>
            </a:r>
            <a:r>
              <a:rPr lang="en-US" sz="1600" dirty="0" err="1"/>
              <a:t>koin</a:t>
            </a:r>
            <a:r>
              <a:rPr lang="en-US" sz="1600" dirty="0"/>
              <a:t> </a:t>
            </a:r>
            <a:r>
              <a:rPr lang="en-US" sz="1600" dirty="0" err="1"/>
              <a:t>uang</a:t>
            </a:r>
            <a:r>
              <a:rPr lang="en-US" sz="1600" dirty="0"/>
              <a:t> </a:t>
            </a:r>
            <a:r>
              <a:rPr lang="en-US" sz="1600" dirty="0" err="1"/>
              <a:t>logam</a:t>
            </a:r>
            <a:r>
              <a:rPr lang="en-US" sz="1600" dirty="0"/>
              <a:t> yang </a:t>
            </a:r>
            <a:r>
              <a:rPr lang="en-US" sz="1600" dirty="0" err="1"/>
              <a:t>muncul</a:t>
            </a:r>
            <a:r>
              <a:rPr lang="en-US" sz="1600" dirty="0"/>
              <a:t> </a:t>
            </a:r>
            <a:r>
              <a:rPr lang="en-US" sz="1600" dirty="0" err="1"/>
              <a:t>adalah</a:t>
            </a:r>
            <a:r>
              <a:rPr lang="en-US" sz="1600" dirty="0"/>
              <a:t> </a:t>
            </a:r>
            <a:r>
              <a:rPr lang="en-US" sz="1600" dirty="0" err="1"/>
              <a:t>angka</a:t>
            </a:r>
            <a:r>
              <a:rPr lang="en-US" sz="1600" dirty="0"/>
              <a:t> </a:t>
            </a:r>
            <a:r>
              <a:rPr lang="en-US" sz="1600" dirty="0" err="1"/>
              <a:t>atau</a:t>
            </a:r>
            <a:r>
              <a:rPr lang="en-US" sz="1600" dirty="0"/>
              <a:t> </a:t>
            </a:r>
            <a:r>
              <a:rPr lang="en-US" sz="1600" dirty="0" err="1"/>
              <a:t>gambar</a:t>
            </a:r>
            <a:r>
              <a:rPr lang="en-US" sz="1600" dirty="0"/>
              <a:t>.</a:t>
            </a:r>
          </a:p>
          <a:p>
            <a:pPr marL="361950" indent="-361950" algn="just">
              <a:buAutoNum type="alphaLcPeriod"/>
            </a:pPr>
            <a:r>
              <a:rPr lang="en-US" sz="1600" dirty="0" err="1"/>
              <a:t>Peluang</a:t>
            </a:r>
            <a:r>
              <a:rPr lang="en-US" sz="1600" dirty="0"/>
              <a:t> </a:t>
            </a:r>
            <a:r>
              <a:rPr lang="en-US" sz="1600" dirty="0" err="1"/>
              <a:t>peserta</a:t>
            </a:r>
            <a:r>
              <a:rPr lang="en-US" sz="1600" dirty="0"/>
              <a:t> </a:t>
            </a:r>
            <a:r>
              <a:rPr lang="en-US" sz="1600" dirty="0" err="1"/>
              <a:t>tes</a:t>
            </a:r>
            <a:r>
              <a:rPr lang="en-US" sz="1600" dirty="0"/>
              <a:t> </a:t>
            </a:r>
            <a:r>
              <a:rPr lang="en-US" sz="1600" dirty="0" err="1"/>
              <a:t>adalah</a:t>
            </a:r>
            <a:r>
              <a:rPr lang="en-US" sz="1600" dirty="0"/>
              <a:t> </a:t>
            </a:r>
            <a:r>
              <a:rPr lang="en-US" sz="1600" dirty="0" err="1"/>
              <a:t>lolos</a:t>
            </a:r>
            <a:r>
              <a:rPr lang="en-US" sz="1600" dirty="0"/>
              <a:t> </a:t>
            </a:r>
            <a:r>
              <a:rPr lang="en-US" sz="1600" dirty="0" err="1"/>
              <a:t>atau</a:t>
            </a:r>
            <a:r>
              <a:rPr lang="en-US" sz="1600" dirty="0"/>
              <a:t> </a:t>
            </a:r>
            <a:r>
              <a:rPr lang="en-US" sz="1600" dirty="0" err="1"/>
              <a:t>gagal</a:t>
            </a:r>
            <a:r>
              <a:rPr lang="en-US" sz="1600" dirty="0"/>
              <a:t>.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85786" y="3571882"/>
            <a:ext cx="757242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61950" algn="just"/>
            <a:r>
              <a:rPr lang="en-US" sz="1600" dirty="0"/>
              <a:t>Dari </a:t>
            </a:r>
            <a:r>
              <a:rPr lang="en-US" sz="1600" dirty="0" err="1"/>
              <a:t>setiap</a:t>
            </a:r>
            <a:r>
              <a:rPr lang="en-US" sz="1600" dirty="0"/>
              <a:t> </a:t>
            </a:r>
            <a:r>
              <a:rPr lang="en-US" sz="1600" dirty="0" err="1"/>
              <a:t>kejadian</a:t>
            </a:r>
            <a:r>
              <a:rPr lang="en-US" sz="1600" dirty="0"/>
              <a:t> </a:t>
            </a:r>
            <a:r>
              <a:rPr lang="en-US" sz="1600" dirty="0" err="1"/>
              <a:t>di</a:t>
            </a:r>
            <a:r>
              <a:rPr lang="en-US" sz="1600" dirty="0"/>
              <a:t> </a:t>
            </a:r>
            <a:r>
              <a:rPr lang="en-US" sz="1600" dirty="0" err="1"/>
              <a:t>atas</a:t>
            </a:r>
            <a:r>
              <a:rPr lang="en-US" sz="1600" dirty="0"/>
              <a:t>, </a:t>
            </a:r>
            <a:r>
              <a:rPr lang="en-US" sz="1600" dirty="0" err="1"/>
              <a:t>masing-masing</a:t>
            </a:r>
            <a:r>
              <a:rPr lang="en-US" sz="1600" dirty="0"/>
              <a:t> </a:t>
            </a:r>
            <a:r>
              <a:rPr lang="en-US" sz="1600" dirty="0" err="1"/>
              <a:t>kemungkinan</a:t>
            </a:r>
            <a:r>
              <a:rPr lang="en-US" sz="1600" dirty="0"/>
              <a:t> </a:t>
            </a:r>
            <a:r>
              <a:rPr lang="en-US" sz="1600" dirty="0" err="1"/>
              <a:t>dari</a:t>
            </a:r>
            <a:r>
              <a:rPr lang="en-US" sz="1600" dirty="0"/>
              <a:t> </a:t>
            </a:r>
            <a:r>
              <a:rPr lang="en-US" sz="1600" dirty="0" err="1"/>
              <a:t>suatu</a:t>
            </a:r>
            <a:r>
              <a:rPr lang="en-US" sz="1600" dirty="0"/>
              <a:t> </a:t>
            </a:r>
            <a:r>
              <a:rPr lang="en-US" sz="1600" dirty="0" err="1"/>
              <a:t>kejadian</a:t>
            </a:r>
            <a:r>
              <a:rPr lang="en-US" sz="1600" dirty="0"/>
              <a:t> </a:t>
            </a:r>
            <a:r>
              <a:rPr lang="en-US" sz="1600" dirty="0" err="1"/>
              <a:t>tersebut</a:t>
            </a:r>
            <a:r>
              <a:rPr lang="en-US" sz="1600" dirty="0"/>
              <a:t> </a:t>
            </a:r>
            <a:r>
              <a:rPr lang="en-US" sz="1600" dirty="0" err="1"/>
              <a:t>terjadi</a:t>
            </a:r>
            <a:r>
              <a:rPr lang="en-US" sz="1600" dirty="0"/>
              <a:t> </a:t>
            </a:r>
            <a:r>
              <a:rPr lang="en-US" sz="1600" dirty="0" err="1"/>
              <a:t>sama</a:t>
            </a:r>
            <a:r>
              <a:rPr lang="en-US" sz="1600" dirty="0"/>
              <a:t> </a:t>
            </a:r>
            <a:r>
              <a:rPr lang="en-US" sz="1600" dirty="0" err="1"/>
              <a:t>besar</a:t>
            </a:r>
            <a:r>
              <a:rPr lang="en-US" sz="1600" dirty="0"/>
              <a:t> </a:t>
            </a:r>
            <a:r>
              <a:rPr lang="en-US" sz="1600" dirty="0" err="1"/>
              <a:t>atau</a:t>
            </a:r>
            <a:r>
              <a:rPr lang="en-US" sz="1600" dirty="0"/>
              <a:t> </a:t>
            </a:r>
            <a:r>
              <a:rPr lang="en-US" sz="1600" dirty="0" err="1"/>
              <a:t>disebut</a:t>
            </a:r>
            <a:r>
              <a:rPr lang="en-US" sz="1600" dirty="0"/>
              <a:t> </a:t>
            </a:r>
            <a:r>
              <a:rPr lang="en-US" sz="1600" dirty="0" err="1"/>
              <a:t>peluangnya</a:t>
            </a:r>
            <a:r>
              <a:rPr lang="en-US" sz="1600" dirty="0"/>
              <a:t> </a:t>
            </a:r>
            <a:r>
              <a:rPr lang="en-US" sz="1600" dirty="0" err="1"/>
              <a:t>masing-masing</a:t>
            </a:r>
            <a:r>
              <a:rPr lang="en-US" sz="1600" dirty="0"/>
              <a:t> 50% </a:t>
            </a:r>
            <a:r>
              <a:rPr lang="en-US" sz="1600" dirty="0" err="1"/>
              <a:t>atau</a:t>
            </a:r>
            <a:r>
              <a:rPr lang="en-US" sz="1600" dirty="0"/>
              <a:t>      .</a:t>
            </a:r>
          </a:p>
        </p:txBody>
      </p:sp>
      <p:graphicFrame>
        <p:nvGraphicFramePr>
          <p:cNvPr id="59394" name="Object 2"/>
          <p:cNvGraphicFramePr>
            <a:graphicFrameLocks noChangeAspect="1"/>
          </p:cNvGraphicFramePr>
          <p:nvPr/>
        </p:nvGraphicFramePr>
        <p:xfrm>
          <a:off x="7358082" y="3857634"/>
          <a:ext cx="142876" cy="3690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Equation" r:id="rId4" imgW="152280" imgH="393480" progId="Equation.DSMT4">
                  <p:embed/>
                </p:oleObj>
              </mc:Choice>
              <mc:Fallback>
                <p:oleObj name="Equation" r:id="rId4" imgW="152280" imgH="393480" progId="Equation.DSMT4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58082" y="3857634"/>
                        <a:ext cx="142876" cy="36909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5031882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6"/>
          <p:cNvGrpSpPr/>
          <p:nvPr/>
        </p:nvGrpSpPr>
        <p:grpSpPr>
          <a:xfrm>
            <a:off x="1500166" y="500048"/>
            <a:ext cx="6143668" cy="1857388"/>
            <a:chOff x="1285852" y="1357304"/>
            <a:chExt cx="5286412" cy="1857388"/>
          </a:xfrm>
        </p:grpSpPr>
        <p:sp>
          <p:nvSpPr>
            <p:cNvPr id="5" name="Flowchart: Terminator 4"/>
            <p:cNvSpPr/>
            <p:nvPr/>
          </p:nvSpPr>
          <p:spPr>
            <a:xfrm>
              <a:off x="1285852" y="1571618"/>
              <a:ext cx="5286412" cy="1643074"/>
            </a:xfrm>
            <a:prstGeom prst="flowChartTerminator">
              <a:avLst/>
            </a:prstGeom>
            <a:solidFill>
              <a:schemeClr val="accent2">
                <a:lumMod val="75000"/>
              </a:schemeClr>
            </a:solidFill>
            <a:ln w="19050"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361950" algn="just">
                <a:spcAft>
                  <a:spcPts val="500"/>
                </a:spcAft>
              </a:pPr>
              <a:r>
                <a:rPr lang="en-US" sz="1600" dirty="0" err="1"/>
                <a:t>Jika</a:t>
              </a:r>
              <a:r>
                <a:rPr lang="en-US" sz="1600" i="1" dirty="0"/>
                <a:t> A </a:t>
              </a:r>
              <a:r>
                <a:rPr lang="en-US" sz="1600" dirty="0" err="1"/>
                <a:t>dan</a:t>
              </a:r>
              <a:r>
                <a:rPr lang="en-US" sz="1600" dirty="0"/>
                <a:t> </a:t>
              </a:r>
              <a:r>
                <a:rPr lang="en-US" sz="1600" i="1" dirty="0"/>
                <a:t>B</a:t>
              </a:r>
              <a:r>
                <a:rPr lang="en-US" sz="1600" dirty="0"/>
                <a:t> </a:t>
              </a:r>
              <a:r>
                <a:rPr lang="en-US" sz="1600" dirty="0" err="1"/>
                <a:t>adalah</a:t>
              </a:r>
              <a:r>
                <a:rPr lang="en-US" sz="1600" dirty="0"/>
                <a:t> </a:t>
              </a:r>
              <a:r>
                <a:rPr lang="en-US" sz="1600" dirty="0" err="1"/>
                <a:t>sembarang</a:t>
              </a:r>
              <a:r>
                <a:rPr lang="en-US" sz="1600" dirty="0"/>
                <a:t> </a:t>
              </a:r>
              <a:r>
                <a:rPr lang="en-US" sz="1600" dirty="0" err="1"/>
                <a:t>dua</a:t>
              </a:r>
              <a:r>
                <a:rPr lang="en-US" sz="1600" dirty="0"/>
                <a:t> </a:t>
              </a:r>
              <a:r>
                <a:rPr lang="en-US" sz="1600" dirty="0" err="1"/>
                <a:t>kejadian</a:t>
              </a:r>
              <a:r>
                <a:rPr lang="en-US" sz="1600" dirty="0"/>
                <a:t> (</a:t>
              </a:r>
              <a:r>
                <a:rPr lang="en-US" sz="1600" dirty="0" err="1"/>
                <a:t>berpotongan</a:t>
              </a:r>
              <a:r>
                <a:rPr lang="en-US" sz="1600" dirty="0"/>
                <a:t> </a:t>
              </a:r>
              <a:r>
                <a:rPr lang="en-US" sz="1600" dirty="0" err="1"/>
                <a:t>atau</a:t>
              </a:r>
              <a:r>
                <a:rPr lang="en-US" sz="1600" dirty="0"/>
                <a:t> </a:t>
              </a:r>
              <a:r>
                <a:rPr lang="en-US" sz="1600" dirty="0" err="1"/>
                <a:t>saling</a:t>
              </a:r>
              <a:r>
                <a:rPr lang="en-US" sz="1600" dirty="0"/>
                <a:t> </a:t>
              </a:r>
              <a:r>
                <a:rPr lang="en-US" sz="1600" dirty="0" err="1"/>
                <a:t>lepas</a:t>
              </a:r>
              <a:r>
                <a:rPr lang="en-US" sz="1600" dirty="0"/>
                <a:t>) </a:t>
              </a:r>
              <a:r>
                <a:rPr lang="en-US" sz="1600" dirty="0" err="1"/>
                <a:t>dalam</a:t>
              </a:r>
              <a:r>
                <a:rPr lang="en-US" sz="1600" dirty="0"/>
                <a:t> </a:t>
              </a:r>
              <a:r>
                <a:rPr lang="en-US" sz="1600" dirty="0" err="1"/>
                <a:t>suatu</a:t>
              </a:r>
              <a:r>
                <a:rPr lang="en-US" sz="1600" dirty="0"/>
                <a:t> </a:t>
              </a:r>
              <a:r>
                <a:rPr lang="en-US" sz="1600" dirty="0" err="1"/>
                <a:t>ruang</a:t>
              </a:r>
              <a:r>
                <a:rPr lang="en-US" sz="1600" dirty="0"/>
                <a:t> </a:t>
              </a:r>
              <a:r>
                <a:rPr lang="en-US" sz="1600" dirty="0" err="1"/>
                <a:t>sampel</a:t>
              </a:r>
              <a:r>
                <a:rPr lang="en-US" sz="1600" dirty="0"/>
                <a:t> </a:t>
              </a:r>
              <a:r>
                <a:rPr lang="en-US" sz="1600" i="1" dirty="0"/>
                <a:t>S</a:t>
              </a:r>
              <a:r>
                <a:rPr lang="en-US" sz="1600" dirty="0"/>
                <a:t>, </a:t>
              </a:r>
              <a:r>
                <a:rPr lang="en-US" sz="1600" dirty="0" err="1"/>
                <a:t>maka</a:t>
              </a:r>
              <a:r>
                <a:rPr lang="en-US" sz="1600" dirty="0"/>
                <a:t>.</a:t>
              </a:r>
            </a:p>
            <a:p>
              <a:pPr algn="ctr"/>
              <a:r>
                <a:rPr lang="en-US" sz="1600" i="1" dirty="0"/>
                <a:t>P</a:t>
              </a:r>
              <a:r>
                <a:rPr lang="en-US" sz="1600" dirty="0"/>
                <a:t>(</a:t>
              </a:r>
              <a:r>
                <a:rPr lang="en-US" sz="1600" i="1" dirty="0"/>
                <a:t>A</a:t>
              </a:r>
              <a:r>
                <a:rPr lang="en-US" sz="1600" dirty="0"/>
                <a:t> ∪ </a:t>
              </a:r>
              <a:r>
                <a:rPr lang="en-US" sz="1600" i="1" dirty="0"/>
                <a:t>B</a:t>
              </a:r>
              <a:r>
                <a:rPr lang="en-US" sz="1600" dirty="0"/>
                <a:t>) = </a:t>
              </a:r>
              <a:r>
                <a:rPr lang="en-US" sz="1600" i="1" dirty="0"/>
                <a:t>P</a:t>
              </a:r>
              <a:r>
                <a:rPr lang="en-US" sz="1600" dirty="0"/>
                <a:t>(</a:t>
              </a:r>
              <a:r>
                <a:rPr lang="en-US" sz="1600" i="1" dirty="0"/>
                <a:t>A</a:t>
              </a:r>
              <a:r>
                <a:rPr lang="en-US" sz="1600" dirty="0"/>
                <a:t>) + </a:t>
              </a:r>
              <a:r>
                <a:rPr lang="en-US" sz="1600" i="1" dirty="0"/>
                <a:t>P</a:t>
              </a:r>
              <a:r>
                <a:rPr lang="en-US" sz="1600" dirty="0"/>
                <a:t>(</a:t>
              </a:r>
              <a:r>
                <a:rPr lang="en-US" sz="1600" i="1" dirty="0"/>
                <a:t>B</a:t>
              </a:r>
              <a:r>
                <a:rPr lang="en-US" sz="1600" dirty="0"/>
                <a:t>) – </a:t>
              </a:r>
              <a:r>
                <a:rPr lang="en-US" sz="1600" i="1" dirty="0"/>
                <a:t>P</a:t>
              </a:r>
              <a:r>
                <a:rPr lang="en-US" sz="1600" dirty="0"/>
                <a:t>(</a:t>
              </a:r>
              <a:r>
                <a:rPr lang="en-US" sz="1600" i="1" dirty="0"/>
                <a:t>A</a:t>
              </a:r>
              <a:r>
                <a:rPr lang="en-US" sz="1600" dirty="0"/>
                <a:t> ∩ </a:t>
              </a:r>
              <a:r>
                <a:rPr lang="en-US" sz="1600" i="1" dirty="0"/>
                <a:t>B</a:t>
              </a:r>
              <a:r>
                <a:rPr lang="en-US" sz="1600" dirty="0"/>
                <a:t>)</a:t>
              </a:r>
            </a:p>
          </p:txBody>
        </p:sp>
        <p:sp>
          <p:nvSpPr>
            <p:cNvPr id="6" name="Flowchart: Punched Tape 5"/>
            <p:cNvSpPr/>
            <p:nvPr/>
          </p:nvSpPr>
          <p:spPr>
            <a:xfrm>
              <a:off x="2699660" y="1357304"/>
              <a:ext cx="2428892" cy="500066"/>
            </a:xfrm>
            <a:prstGeom prst="flowChartPunchedTape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b="1" dirty="0" err="1"/>
                <a:t>Teorema</a:t>
              </a:r>
              <a:r>
                <a:rPr lang="en-US" sz="1600" b="1" dirty="0"/>
                <a:t> </a:t>
              </a:r>
              <a:r>
                <a:rPr lang="en-US" sz="1600" b="1" dirty="0" err="1"/>
                <a:t>Dasar</a:t>
              </a:r>
              <a:r>
                <a:rPr lang="en-US" sz="1600" b="1" dirty="0"/>
                <a:t> </a:t>
              </a:r>
              <a:r>
                <a:rPr lang="en-US" sz="1600" b="1" dirty="0" err="1"/>
                <a:t>Peluang</a:t>
              </a:r>
              <a:endParaRPr lang="en-US" sz="1600" b="1" dirty="0"/>
            </a:p>
          </p:txBody>
        </p:sp>
      </p:grpSp>
      <p:pic>
        <p:nvPicPr>
          <p:cNvPr id="1034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38450" y="2757498"/>
            <a:ext cx="3467100" cy="1314450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94797171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620786" y="57387"/>
            <a:ext cx="7837414" cy="4586065"/>
            <a:chOff x="982980" y="1512838"/>
            <a:chExt cx="10088880" cy="5123529"/>
          </a:xfrm>
        </p:grpSpPr>
        <p:sp>
          <p:nvSpPr>
            <p:cNvPr id="7" name="Rectangle 6"/>
            <p:cNvSpPr/>
            <p:nvPr/>
          </p:nvSpPr>
          <p:spPr>
            <a:xfrm>
              <a:off x="982980" y="2233580"/>
              <a:ext cx="10088880" cy="4402787"/>
            </a:xfrm>
            <a:prstGeom prst="rect">
              <a:avLst/>
            </a:prstGeom>
            <a:no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3" descr="C:\Users\P1873\Documents\ESPS Biologi SMA\exclamation-mark-350198.png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958" t="10204" r="33364" b="36879"/>
            <a:stretch/>
          </p:blipFill>
          <p:spPr bwMode="auto">
            <a:xfrm rot="1118417">
              <a:off x="10551214" y="1512838"/>
              <a:ext cx="459686" cy="14414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Rectangle 8"/>
            <p:cNvSpPr/>
            <p:nvPr/>
          </p:nvSpPr>
          <p:spPr>
            <a:xfrm>
              <a:off x="7364254" y="1677710"/>
              <a:ext cx="3173671" cy="57716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2900" b="1" dirty="0" err="1">
                  <a:solidFill>
                    <a:srgbClr val="0070C0"/>
                  </a:solidFill>
                  <a:latin typeface="Colonna MT" panose="04020805060202030203" pitchFamily="82" charset="0"/>
                </a:rPr>
                <a:t>Contoh</a:t>
              </a:r>
              <a:r>
                <a:rPr lang="en-US" sz="2900" b="1" dirty="0">
                  <a:solidFill>
                    <a:srgbClr val="0070C0"/>
                  </a:solidFill>
                  <a:latin typeface="Colonna MT" panose="04020805060202030203" pitchFamily="82" charset="0"/>
                </a:rPr>
                <a:t> </a:t>
              </a:r>
              <a:r>
                <a:rPr lang="en-US" sz="2900" b="1" dirty="0" err="1">
                  <a:solidFill>
                    <a:srgbClr val="0070C0"/>
                  </a:solidFill>
                  <a:latin typeface="Colonna MT" panose="04020805060202030203" pitchFamily="82" charset="0"/>
                </a:rPr>
                <a:t>Soal</a:t>
              </a:r>
              <a:endParaRPr lang="en-US" sz="2900" b="1" dirty="0">
                <a:solidFill>
                  <a:srgbClr val="0070C0"/>
                </a:solidFill>
                <a:latin typeface="Colonna MT" panose="04020805060202030203" pitchFamily="82" charset="0"/>
              </a:endParaRPr>
            </a:p>
          </p:txBody>
        </p:sp>
      </p:grpSp>
      <p:sp>
        <p:nvSpPr>
          <p:cNvPr id="17" name="Rectangle 16"/>
          <p:cNvSpPr/>
          <p:nvPr/>
        </p:nvSpPr>
        <p:spPr>
          <a:xfrm>
            <a:off x="2285984" y="714362"/>
            <a:ext cx="5643602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61950" algn="just"/>
            <a:r>
              <a:rPr lang="en-US" sz="1600" dirty="0" err="1"/>
              <a:t>Diketahui</a:t>
            </a:r>
            <a:r>
              <a:rPr lang="en-US" sz="1600" dirty="0"/>
              <a:t> </a:t>
            </a:r>
            <a:r>
              <a:rPr lang="en-US" sz="1600" dirty="0" err="1"/>
              <a:t>di</a:t>
            </a:r>
            <a:r>
              <a:rPr lang="en-US" sz="1600" dirty="0"/>
              <a:t> </a:t>
            </a:r>
            <a:r>
              <a:rPr lang="en-US" sz="1600" dirty="0" err="1"/>
              <a:t>sebuah</a:t>
            </a:r>
            <a:r>
              <a:rPr lang="en-US" sz="1600" dirty="0"/>
              <a:t> </a:t>
            </a:r>
            <a:r>
              <a:rPr lang="en-US" sz="1600" dirty="0" err="1"/>
              <a:t>kampung</a:t>
            </a:r>
            <a:r>
              <a:rPr lang="en-US" sz="1600" dirty="0"/>
              <a:t> </a:t>
            </a:r>
            <a:r>
              <a:rPr lang="en-US" sz="1600" dirty="0" err="1"/>
              <a:t>dengan</a:t>
            </a:r>
            <a:r>
              <a:rPr lang="en-US" sz="1600" dirty="0"/>
              <a:t> KK (</a:t>
            </a:r>
            <a:r>
              <a:rPr lang="en-US" sz="1600" dirty="0" err="1"/>
              <a:t>Kepala</a:t>
            </a:r>
            <a:r>
              <a:rPr lang="en-US" sz="1600" dirty="0"/>
              <a:t> </a:t>
            </a:r>
            <a:r>
              <a:rPr lang="en-US" sz="1600" dirty="0" err="1"/>
              <a:t>Keluarga</a:t>
            </a:r>
            <a:r>
              <a:rPr lang="en-US" sz="1600" dirty="0"/>
              <a:t>) </a:t>
            </a:r>
            <a:r>
              <a:rPr lang="en-US" sz="1600" dirty="0" err="1"/>
              <a:t>sebanyak</a:t>
            </a:r>
            <a:r>
              <a:rPr lang="en-US" sz="1600" dirty="0"/>
              <a:t> 40, </a:t>
            </a:r>
            <a:r>
              <a:rPr lang="en-US" sz="1600" dirty="0" err="1"/>
              <a:t>banyak</a:t>
            </a:r>
            <a:r>
              <a:rPr lang="en-US" sz="1600" dirty="0"/>
              <a:t> KK yang </a:t>
            </a:r>
            <a:r>
              <a:rPr lang="en-US" sz="1600" dirty="0" err="1"/>
              <a:t>memiliki</a:t>
            </a:r>
            <a:r>
              <a:rPr lang="en-US" sz="1600" dirty="0"/>
              <a:t> radio 30, </a:t>
            </a:r>
            <a:r>
              <a:rPr lang="en-US" sz="1600" dirty="0" err="1"/>
              <a:t>banyak</a:t>
            </a:r>
            <a:r>
              <a:rPr lang="en-US" sz="1600" dirty="0"/>
              <a:t> KK yang </a:t>
            </a:r>
            <a:r>
              <a:rPr lang="en-US" sz="1600" dirty="0" err="1"/>
              <a:t>memiliki</a:t>
            </a:r>
            <a:r>
              <a:rPr lang="en-US" sz="1600" dirty="0"/>
              <a:t> </a:t>
            </a:r>
            <a:r>
              <a:rPr lang="en-US" sz="1600" dirty="0" err="1"/>
              <a:t>televisi</a:t>
            </a:r>
            <a:r>
              <a:rPr lang="en-US" sz="1600" dirty="0"/>
              <a:t> 20, </a:t>
            </a:r>
            <a:r>
              <a:rPr lang="en-US" sz="1600" dirty="0" err="1"/>
              <a:t>dan</a:t>
            </a:r>
            <a:r>
              <a:rPr lang="en-US" sz="1600" dirty="0"/>
              <a:t> 5 KK </a:t>
            </a:r>
            <a:r>
              <a:rPr lang="en-US" sz="1600" dirty="0" err="1"/>
              <a:t>di</a:t>
            </a:r>
            <a:r>
              <a:rPr lang="en-US" sz="1600" dirty="0"/>
              <a:t> </a:t>
            </a:r>
            <a:r>
              <a:rPr lang="en-US" sz="1600" dirty="0" err="1"/>
              <a:t>antaranya</a:t>
            </a:r>
            <a:r>
              <a:rPr lang="en-US" sz="1600" dirty="0"/>
              <a:t> </a:t>
            </a:r>
            <a:r>
              <a:rPr lang="en-US" sz="1600" dirty="0" err="1"/>
              <a:t>tidak</a:t>
            </a:r>
            <a:r>
              <a:rPr lang="en-US" sz="1600" dirty="0"/>
              <a:t> </a:t>
            </a:r>
            <a:r>
              <a:rPr lang="en-US" sz="1600" dirty="0" err="1"/>
              <a:t>memiliki</a:t>
            </a:r>
            <a:r>
              <a:rPr lang="en-US" sz="1600" dirty="0"/>
              <a:t> radio </a:t>
            </a:r>
            <a:r>
              <a:rPr lang="en-US" sz="1600" dirty="0" err="1"/>
              <a:t>maupun</a:t>
            </a:r>
            <a:r>
              <a:rPr lang="en-US" sz="1600" dirty="0"/>
              <a:t> </a:t>
            </a:r>
            <a:r>
              <a:rPr lang="en-US" sz="1600" dirty="0" err="1"/>
              <a:t>televisi</a:t>
            </a:r>
            <a:r>
              <a:rPr lang="en-US" sz="1600" dirty="0"/>
              <a:t>. </a:t>
            </a:r>
            <a:r>
              <a:rPr lang="en-US" sz="1600" dirty="0" err="1"/>
              <a:t>Misalkan</a:t>
            </a:r>
            <a:r>
              <a:rPr lang="en-US" sz="1600" dirty="0"/>
              <a:t> </a:t>
            </a:r>
            <a:r>
              <a:rPr lang="en-US" sz="1600" dirty="0" err="1"/>
              <a:t>dari</a:t>
            </a:r>
            <a:r>
              <a:rPr lang="en-US" sz="1600" dirty="0"/>
              <a:t> </a:t>
            </a:r>
            <a:r>
              <a:rPr lang="en-US" sz="1600" dirty="0" err="1"/>
              <a:t>ke</a:t>
            </a:r>
            <a:r>
              <a:rPr lang="en-US" sz="1600" dirty="0"/>
              <a:t> 40 KK </a:t>
            </a:r>
            <a:r>
              <a:rPr lang="en-US" sz="1600" dirty="0" err="1"/>
              <a:t>tersebut</a:t>
            </a:r>
            <a:r>
              <a:rPr lang="en-US" sz="1600" dirty="0"/>
              <a:t> </a:t>
            </a:r>
            <a:r>
              <a:rPr lang="en-US" sz="1600" dirty="0" err="1"/>
              <a:t>kita</a:t>
            </a:r>
            <a:r>
              <a:rPr lang="en-US" sz="1600" dirty="0"/>
              <a:t> </a:t>
            </a:r>
            <a:r>
              <a:rPr lang="en-US" sz="1600" dirty="0" err="1"/>
              <a:t>buatkan</a:t>
            </a:r>
            <a:r>
              <a:rPr lang="en-US" sz="1600" dirty="0"/>
              <a:t> </a:t>
            </a:r>
            <a:r>
              <a:rPr lang="en-US" sz="1600" dirty="0" err="1"/>
              <a:t>gulungan</a:t>
            </a:r>
            <a:r>
              <a:rPr lang="en-US" sz="1600" dirty="0"/>
              <a:t> </a:t>
            </a:r>
            <a:r>
              <a:rPr lang="en-US" sz="1600" dirty="0" err="1"/>
              <a:t>kertas</a:t>
            </a:r>
            <a:r>
              <a:rPr lang="en-US" sz="1600" dirty="0"/>
              <a:t> </a:t>
            </a:r>
            <a:r>
              <a:rPr lang="en-US" sz="1600" dirty="0" err="1"/>
              <a:t>seukuran</a:t>
            </a:r>
            <a:r>
              <a:rPr lang="en-US" sz="1600" dirty="0"/>
              <a:t> </a:t>
            </a:r>
            <a:r>
              <a:rPr lang="en-US" sz="1600" dirty="0" err="1"/>
              <a:t>berisi</a:t>
            </a:r>
            <a:r>
              <a:rPr lang="en-US" sz="1600" dirty="0"/>
              <a:t> </a:t>
            </a:r>
            <a:r>
              <a:rPr lang="en-US" sz="1600" dirty="0" err="1"/>
              <a:t>nama</a:t>
            </a:r>
            <a:r>
              <a:rPr lang="en-US" sz="1600" dirty="0"/>
              <a:t> </a:t>
            </a:r>
            <a:r>
              <a:rPr lang="en-US" sz="1600" dirty="0" err="1"/>
              <a:t>dan</a:t>
            </a:r>
            <a:r>
              <a:rPr lang="en-US" sz="1600" dirty="0"/>
              <a:t> </a:t>
            </a:r>
            <a:r>
              <a:rPr lang="en-US" sz="1600" dirty="0" err="1"/>
              <a:t>nomor</a:t>
            </a:r>
            <a:r>
              <a:rPr lang="en-US" sz="1600" dirty="0"/>
              <a:t> KK </a:t>
            </a:r>
            <a:r>
              <a:rPr lang="en-US" sz="1600" dirty="0" err="1"/>
              <a:t>lalu</a:t>
            </a:r>
            <a:r>
              <a:rPr lang="en-US" sz="1600" dirty="0"/>
              <a:t> </a:t>
            </a:r>
            <a:r>
              <a:rPr lang="en-US" sz="1600" dirty="0" err="1"/>
              <a:t>kita</a:t>
            </a:r>
            <a:r>
              <a:rPr lang="en-US" sz="1600" dirty="0"/>
              <a:t> </a:t>
            </a:r>
            <a:r>
              <a:rPr lang="en-US" sz="1600" dirty="0" err="1"/>
              <a:t>ambil</a:t>
            </a:r>
            <a:r>
              <a:rPr lang="en-US" sz="1600" dirty="0"/>
              <a:t> </a:t>
            </a:r>
            <a:r>
              <a:rPr lang="en-US" sz="1600" dirty="0" err="1"/>
              <a:t>secara</a:t>
            </a:r>
            <a:r>
              <a:rPr lang="en-US" sz="1600" dirty="0"/>
              <a:t> </a:t>
            </a:r>
            <a:r>
              <a:rPr lang="en-US" sz="1600" dirty="0" err="1"/>
              <a:t>acak</a:t>
            </a:r>
            <a:r>
              <a:rPr lang="en-US" sz="1600" dirty="0"/>
              <a:t> </a:t>
            </a:r>
            <a:r>
              <a:rPr lang="en-US" sz="1600" dirty="0" err="1"/>
              <a:t>sebuah</a:t>
            </a:r>
            <a:r>
              <a:rPr lang="en-US" sz="1600" dirty="0"/>
              <a:t> </a:t>
            </a:r>
            <a:r>
              <a:rPr lang="en-US" sz="1600" dirty="0" err="1"/>
              <a:t>gulungan</a:t>
            </a:r>
            <a:r>
              <a:rPr lang="en-US" sz="1600" dirty="0"/>
              <a:t>. </a:t>
            </a:r>
            <a:r>
              <a:rPr lang="en-US" sz="1600" dirty="0" err="1"/>
              <a:t>Tentukan</a:t>
            </a:r>
            <a:r>
              <a:rPr lang="en-US" sz="1600" dirty="0"/>
              <a:t> </a:t>
            </a:r>
            <a:r>
              <a:rPr lang="en-US" sz="1600" dirty="0" err="1"/>
              <a:t>peluang</a:t>
            </a:r>
            <a:r>
              <a:rPr lang="en-US" sz="1600" dirty="0"/>
              <a:t> </a:t>
            </a:r>
            <a:r>
              <a:rPr lang="en-US" sz="1600" dirty="0" err="1"/>
              <a:t>terambilnya</a:t>
            </a:r>
            <a:r>
              <a:rPr lang="en-US" sz="1600" dirty="0"/>
              <a:t> KK yang </a:t>
            </a:r>
            <a:r>
              <a:rPr lang="en-US" sz="1600" dirty="0" err="1"/>
              <a:t>memiliki</a:t>
            </a:r>
            <a:r>
              <a:rPr lang="en-US" sz="1600" dirty="0"/>
              <a:t> radio </a:t>
            </a:r>
            <a:r>
              <a:rPr lang="en-US" sz="1600" dirty="0" err="1"/>
              <a:t>maupun</a:t>
            </a:r>
            <a:r>
              <a:rPr lang="en-US" sz="1600" dirty="0"/>
              <a:t> </a:t>
            </a:r>
            <a:r>
              <a:rPr lang="en-US" sz="1600" dirty="0" err="1"/>
              <a:t>televisi</a:t>
            </a:r>
            <a:r>
              <a:rPr lang="en-US" sz="1600" dirty="0"/>
              <a:t>.</a:t>
            </a:r>
          </a:p>
        </p:txBody>
      </p:sp>
      <p:pic>
        <p:nvPicPr>
          <p:cNvPr id="37889" name="Picture 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14348" y="962021"/>
            <a:ext cx="1562100" cy="1038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9" name="Rectangle 18"/>
          <p:cNvSpPr/>
          <p:nvPr/>
        </p:nvSpPr>
        <p:spPr>
          <a:xfrm>
            <a:off x="642910" y="2571750"/>
            <a:ext cx="3647152" cy="206210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err="1"/>
              <a:t>Jawab</a:t>
            </a:r>
            <a:r>
              <a:rPr lang="en-US" sz="1600" b="1" dirty="0"/>
              <a:t>:</a:t>
            </a:r>
          </a:p>
          <a:p>
            <a:r>
              <a:rPr lang="en-US" sz="1600" dirty="0" err="1"/>
              <a:t>Diketahui</a:t>
            </a:r>
            <a:r>
              <a:rPr lang="en-US" sz="1600" dirty="0"/>
              <a:t> :</a:t>
            </a:r>
          </a:p>
          <a:p>
            <a:pPr marL="180975" indent="-180975">
              <a:buFontTx/>
              <a:buChar char="-"/>
            </a:pPr>
            <a:r>
              <a:rPr lang="en-US" sz="1600" i="1" dirty="0"/>
              <a:t>n</a:t>
            </a:r>
            <a:r>
              <a:rPr lang="en-US" sz="1600" dirty="0"/>
              <a:t> (</a:t>
            </a:r>
            <a:r>
              <a:rPr lang="en-US" sz="1600" i="1" dirty="0"/>
              <a:t>S</a:t>
            </a:r>
            <a:r>
              <a:rPr lang="en-US" sz="1600" dirty="0"/>
              <a:t>)</a:t>
            </a:r>
          </a:p>
          <a:p>
            <a:pPr marL="180975" indent="-180975">
              <a:buFontTx/>
              <a:buChar char="-"/>
            </a:pPr>
            <a:r>
              <a:rPr lang="en-US" sz="1600" i="1" dirty="0"/>
              <a:t>A</a:t>
            </a:r>
            <a:r>
              <a:rPr lang="en-US" sz="1600" dirty="0"/>
              <a:t> = </a:t>
            </a:r>
            <a:r>
              <a:rPr lang="en-US" sz="1600" dirty="0" err="1"/>
              <a:t>himpunan</a:t>
            </a:r>
            <a:r>
              <a:rPr lang="en-US" sz="1600" dirty="0"/>
              <a:t> </a:t>
            </a:r>
            <a:r>
              <a:rPr lang="en-US" sz="1600" dirty="0" err="1"/>
              <a:t>pemilik</a:t>
            </a:r>
            <a:r>
              <a:rPr lang="en-US" sz="1600" dirty="0"/>
              <a:t> radio, </a:t>
            </a:r>
            <a:r>
              <a:rPr lang="en-US" sz="1600" i="1" dirty="0"/>
              <a:t>n</a:t>
            </a:r>
            <a:r>
              <a:rPr lang="en-US" sz="1600" dirty="0"/>
              <a:t>(</a:t>
            </a:r>
            <a:r>
              <a:rPr lang="en-US" sz="1600" i="1" dirty="0"/>
              <a:t>A</a:t>
            </a:r>
            <a:r>
              <a:rPr lang="en-US" sz="1600" dirty="0"/>
              <a:t>) = 30</a:t>
            </a:r>
          </a:p>
          <a:p>
            <a:pPr marL="180975" indent="-180975">
              <a:buFontTx/>
              <a:buChar char="-"/>
            </a:pPr>
            <a:r>
              <a:rPr lang="en-US" sz="1600" i="1" dirty="0"/>
              <a:t>B</a:t>
            </a:r>
            <a:r>
              <a:rPr lang="en-US" sz="1600" dirty="0"/>
              <a:t> = </a:t>
            </a:r>
            <a:r>
              <a:rPr lang="en-US" sz="1600" dirty="0" err="1"/>
              <a:t>himpunan</a:t>
            </a:r>
            <a:r>
              <a:rPr lang="en-US" sz="1600" dirty="0"/>
              <a:t> </a:t>
            </a:r>
            <a:r>
              <a:rPr lang="en-US" sz="1600" dirty="0" err="1"/>
              <a:t>pemilik</a:t>
            </a:r>
            <a:r>
              <a:rPr lang="en-US" sz="1600" dirty="0"/>
              <a:t> </a:t>
            </a:r>
            <a:r>
              <a:rPr lang="en-US" sz="1600" dirty="0" err="1"/>
              <a:t>televisi</a:t>
            </a:r>
            <a:r>
              <a:rPr lang="en-US" sz="1600" dirty="0"/>
              <a:t>, </a:t>
            </a:r>
            <a:r>
              <a:rPr lang="en-US" sz="1600" i="1" dirty="0"/>
              <a:t>n</a:t>
            </a:r>
            <a:r>
              <a:rPr lang="en-US" sz="1600" dirty="0"/>
              <a:t>(</a:t>
            </a:r>
            <a:r>
              <a:rPr lang="en-US" sz="1600" i="1" dirty="0"/>
              <a:t>B</a:t>
            </a:r>
            <a:r>
              <a:rPr lang="en-US" sz="1600" dirty="0"/>
              <a:t>) = 20</a:t>
            </a:r>
          </a:p>
          <a:p>
            <a:pPr marL="180975" indent="-180975">
              <a:buFontTx/>
              <a:buChar char="-"/>
            </a:pPr>
            <a:r>
              <a:rPr lang="en-US" sz="1600" i="1" dirty="0"/>
              <a:t>n</a:t>
            </a:r>
            <a:r>
              <a:rPr lang="en-US" sz="1600" dirty="0"/>
              <a:t>(</a:t>
            </a:r>
            <a:r>
              <a:rPr lang="en-US" sz="1600" i="1" dirty="0"/>
              <a:t>A</a:t>
            </a:r>
            <a:r>
              <a:rPr lang="en-US" sz="1600" dirty="0"/>
              <a:t> ∪ </a:t>
            </a:r>
            <a:r>
              <a:rPr lang="en-US" sz="1600" i="1" dirty="0"/>
              <a:t>B</a:t>
            </a:r>
            <a:r>
              <a:rPr lang="en-US" sz="1600" dirty="0"/>
              <a:t>)′ = 5</a:t>
            </a:r>
          </a:p>
          <a:p>
            <a:pPr marL="180975" indent="-180975">
              <a:buFontTx/>
              <a:buChar char="-"/>
            </a:pPr>
            <a:endParaRPr lang="en-US" sz="1600" dirty="0"/>
          </a:p>
          <a:p>
            <a:pPr marL="180975" indent="-180975"/>
            <a:r>
              <a:rPr lang="en-US" sz="1600" dirty="0" err="1"/>
              <a:t>Ditanya</a:t>
            </a:r>
            <a:r>
              <a:rPr lang="en-US" sz="1600" dirty="0"/>
              <a:t>: </a:t>
            </a:r>
            <a:r>
              <a:rPr lang="en-US" sz="1600" i="1" dirty="0"/>
              <a:t>P</a:t>
            </a:r>
            <a:r>
              <a:rPr lang="en-US" sz="1600" dirty="0"/>
              <a:t>(</a:t>
            </a:r>
            <a:r>
              <a:rPr lang="en-US" sz="1600" i="1" dirty="0"/>
              <a:t>A</a:t>
            </a:r>
            <a:r>
              <a:rPr lang="en-US" sz="1600" dirty="0"/>
              <a:t> ∩ </a:t>
            </a:r>
            <a:r>
              <a:rPr lang="en-US" sz="1600" i="1" dirty="0"/>
              <a:t>B</a:t>
            </a:r>
            <a:r>
              <a:rPr lang="en-US" sz="1600" dirty="0"/>
              <a:t>)</a:t>
            </a:r>
          </a:p>
        </p:txBody>
      </p:sp>
      <p:sp>
        <p:nvSpPr>
          <p:cNvPr id="20" name="Right Arrow 19"/>
          <p:cNvSpPr/>
          <p:nvPr/>
        </p:nvSpPr>
        <p:spPr>
          <a:xfrm>
            <a:off x="7429520" y="4000510"/>
            <a:ext cx="1000132" cy="571504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Jawab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3788867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5"/>
          <p:cNvGrpSpPr/>
          <p:nvPr/>
        </p:nvGrpSpPr>
        <p:grpSpPr>
          <a:xfrm>
            <a:off x="620786" y="57387"/>
            <a:ext cx="7837414" cy="4586065"/>
            <a:chOff x="982980" y="1512838"/>
            <a:chExt cx="10088880" cy="5123529"/>
          </a:xfrm>
        </p:grpSpPr>
        <p:sp>
          <p:nvSpPr>
            <p:cNvPr id="7" name="Rectangle 6"/>
            <p:cNvSpPr/>
            <p:nvPr/>
          </p:nvSpPr>
          <p:spPr>
            <a:xfrm>
              <a:off x="982980" y="2233580"/>
              <a:ext cx="10088880" cy="4402787"/>
            </a:xfrm>
            <a:prstGeom prst="rect">
              <a:avLst/>
            </a:prstGeom>
            <a:no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3" descr="C:\Users\P1873\Documents\ESPS Biologi SMA\exclamation-mark-350198.pn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958" t="10204" r="33364" b="36879"/>
            <a:stretch/>
          </p:blipFill>
          <p:spPr bwMode="auto">
            <a:xfrm rot="1118417">
              <a:off x="10551214" y="1512838"/>
              <a:ext cx="459686" cy="14414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Rectangle 8"/>
            <p:cNvSpPr/>
            <p:nvPr/>
          </p:nvSpPr>
          <p:spPr>
            <a:xfrm>
              <a:off x="7364254" y="1677710"/>
              <a:ext cx="3173671" cy="57716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2900" b="1" dirty="0" err="1">
                  <a:solidFill>
                    <a:srgbClr val="0070C0"/>
                  </a:solidFill>
                  <a:latin typeface="Colonna MT" panose="04020805060202030203" pitchFamily="82" charset="0"/>
                </a:rPr>
                <a:t>Contoh</a:t>
              </a:r>
              <a:r>
                <a:rPr lang="en-US" sz="2900" b="1" dirty="0">
                  <a:solidFill>
                    <a:srgbClr val="0070C0"/>
                  </a:solidFill>
                  <a:latin typeface="Colonna MT" panose="04020805060202030203" pitchFamily="82" charset="0"/>
                </a:rPr>
                <a:t> </a:t>
              </a:r>
              <a:r>
                <a:rPr lang="en-US" sz="2900" b="1" dirty="0" err="1">
                  <a:solidFill>
                    <a:srgbClr val="0070C0"/>
                  </a:solidFill>
                  <a:latin typeface="Colonna MT" panose="04020805060202030203" pitchFamily="82" charset="0"/>
                </a:rPr>
                <a:t>Soal</a:t>
              </a:r>
              <a:endParaRPr lang="en-US" sz="2900" b="1" dirty="0">
                <a:solidFill>
                  <a:srgbClr val="0070C0"/>
                </a:solidFill>
                <a:latin typeface="Colonna MT" panose="04020805060202030203" pitchFamily="82" charset="0"/>
              </a:endParaRPr>
            </a:p>
          </p:txBody>
        </p:sp>
      </p:grpSp>
      <p:sp>
        <p:nvSpPr>
          <p:cNvPr id="19" name="Rectangle 18"/>
          <p:cNvSpPr/>
          <p:nvPr/>
        </p:nvSpPr>
        <p:spPr>
          <a:xfrm>
            <a:off x="642910" y="785800"/>
            <a:ext cx="7286676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600" dirty="0"/>
              <a:t>Oleh karena </a:t>
            </a:r>
            <a:r>
              <a:rPr lang="pt-BR" sz="1600" i="1" dirty="0"/>
              <a:t>n</a:t>
            </a:r>
            <a:r>
              <a:rPr lang="pt-BR" sz="1600" dirty="0"/>
              <a:t>(</a:t>
            </a:r>
            <a:r>
              <a:rPr lang="pt-BR" sz="1600" i="1" dirty="0"/>
              <a:t>A </a:t>
            </a:r>
            <a:r>
              <a:rPr lang="pt-BR" sz="1600" dirty="0"/>
              <a:t>∪ </a:t>
            </a:r>
            <a:r>
              <a:rPr lang="pt-BR" sz="1600" i="1" dirty="0"/>
              <a:t>B</a:t>
            </a:r>
            <a:r>
              <a:rPr lang="pt-BR" sz="1600" dirty="0"/>
              <a:t>)</a:t>
            </a:r>
            <a:r>
              <a:rPr lang="en-US" sz="1600" baseline="30000" dirty="0"/>
              <a:t>C </a:t>
            </a:r>
            <a:r>
              <a:rPr lang="pt-BR" sz="1600" dirty="0"/>
              <a:t>= 5, maka</a:t>
            </a:r>
          </a:p>
          <a:p>
            <a:r>
              <a:rPr lang="pt-BR" sz="1600" i="1" dirty="0"/>
              <a:t>	n</a:t>
            </a:r>
            <a:r>
              <a:rPr lang="pt-BR" sz="1600" dirty="0"/>
              <a:t>(</a:t>
            </a:r>
            <a:r>
              <a:rPr lang="pt-BR" sz="1600" i="1" dirty="0"/>
              <a:t>A </a:t>
            </a:r>
            <a:r>
              <a:rPr lang="pt-BR" sz="1600" dirty="0"/>
              <a:t>∪ </a:t>
            </a:r>
            <a:r>
              <a:rPr lang="pt-BR" sz="1600" i="1" dirty="0"/>
              <a:t>B</a:t>
            </a:r>
            <a:r>
              <a:rPr lang="pt-BR" sz="1600" dirty="0"/>
              <a:t>) = </a:t>
            </a:r>
            <a:r>
              <a:rPr lang="pt-BR" sz="1600" i="1" dirty="0"/>
              <a:t>n</a:t>
            </a:r>
            <a:r>
              <a:rPr lang="pt-BR" sz="1600" dirty="0"/>
              <a:t>(S) – </a:t>
            </a:r>
            <a:r>
              <a:rPr lang="pt-BR" sz="1600" i="1" dirty="0"/>
              <a:t>n</a:t>
            </a:r>
            <a:r>
              <a:rPr lang="pt-BR" sz="1600" dirty="0"/>
              <a:t>(</a:t>
            </a:r>
            <a:r>
              <a:rPr lang="pt-BR" sz="1600" i="1" dirty="0"/>
              <a:t>A</a:t>
            </a:r>
            <a:r>
              <a:rPr lang="pt-BR" sz="1600" dirty="0"/>
              <a:t> ∪ </a:t>
            </a:r>
            <a:r>
              <a:rPr lang="pt-BR" sz="1600" i="1" dirty="0"/>
              <a:t>B</a:t>
            </a:r>
            <a:r>
              <a:rPr lang="pt-BR" sz="1600" dirty="0"/>
              <a:t>)</a:t>
            </a:r>
            <a:r>
              <a:rPr lang="en-US" sz="1600" baseline="30000" dirty="0"/>
              <a:t>C</a:t>
            </a:r>
            <a:endParaRPr lang="pt-BR" sz="1600" dirty="0"/>
          </a:p>
          <a:p>
            <a:r>
              <a:rPr lang="pt-BR" sz="1600" dirty="0"/>
              <a:t>	                = 40 – 5</a:t>
            </a:r>
          </a:p>
          <a:p>
            <a:r>
              <a:rPr lang="pt-BR" sz="1600" dirty="0"/>
              <a:t>	                = 35</a:t>
            </a:r>
          </a:p>
          <a:p>
            <a:r>
              <a:rPr lang="pt-BR" sz="1600" dirty="0"/>
              <a:t>Ruang sampel berdistribusi seragam, maka:</a:t>
            </a:r>
          </a:p>
          <a:p>
            <a:endParaRPr lang="pt-BR" sz="1600" dirty="0"/>
          </a:p>
          <a:p>
            <a:endParaRPr lang="pt-BR" sz="1600" dirty="0"/>
          </a:p>
          <a:p>
            <a:endParaRPr lang="pt-BR" sz="1600" dirty="0"/>
          </a:p>
          <a:p>
            <a:endParaRPr lang="pt-BR" sz="1600" dirty="0"/>
          </a:p>
          <a:p>
            <a:endParaRPr lang="pt-BR" sz="1600" dirty="0"/>
          </a:p>
          <a:p>
            <a:endParaRPr lang="pt-BR" sz="1600" dirty="0"/>
          </a:p>
          <a:p>
            <a:endParaRPr lang="pt-BR" sz="1600" dirty="0"/>
          </a:p>
          <a:p>
            <a:pPr indent="361950"/>
            <a:r>
              <a:rPr lang="en-US" sz="1600" dirty="0" err="1"/>
              <a:t>Berdasarkan</a:t>
            </a:r>
            <a:r>
              <a:rPr lang="en-US" sz="1600" dirty="0"/>
              <a:t> </a:t>
            </a:r>
            <a:r>
              <a:rPr lang="en-US" sz="1600" dirty="0" err="1"/>
              <a:t>substitusi</a:t>
            </a:r>
            <a:r>
              <a:rPr lang="en-US" sz="1600" dirty="0"/>
              <a:t> </a:t>
            </a:r>
            <a:r>
              <a:rPr lang="en-US" sz="1600" dirty="0" err="1"/>
              <a:t>dari</a:t>
            </a:r>
            <a:r>
              <a:rPr lang="en-US" sz="1600" dirty="0"/>
              <a:t> </a:t>
            </a:r>
            <a:r>
              <a:rPr lang="en-US" sz="1600" dirty="0" err="1"/>
              <a:t>rumus</a:t>
            </a:r>
            <a:r>
              <a:rPr lang="en-US" sz="1600" dirty="0"/>
              <a:t> </a:t>
            </a:r>
            <a:r>
              <a:rPr lang="en-US" sz="1600" dirty="0" err="1"/>
              <a:t>teorema</a:t>
            </a:r>
            <a:r>
              <a:rPr lang="en-US" sz="1600" dirty="0"/>
              <a:t> </a:t>
            </a:r>
            <a:r>
              <a:rPr lang="en-US" sz="1600" dirty="0" err="1"/>
              <a:t>dasar</a:t>
            </a:r>
            <a:r>
              <a:rPr lang="en-US" sz="1600" dirty="0"/>
              <a:t> </a:t>
            </a:r>
            <a:r>
              <a:rPr lang="en-US" sz="1600" dirty="0" err="1"/>
              <a:t>peluang</a:t>
            </a:r>
            <a:r>
              <a:rPr lang="en-US" sz="1600" dirty="0"/>
              <a:t>, </a:t>
            </a:r>
            <a:r>
              <a:rPr lang="en-US" sz="1600" i="1" dirty="0"/>
              <a:t>P</a:t>
            </a:r>
            <a:r>
              <a:rPr lang="en-US" sz="1600" dirty="0"/>
              <a:t>(</a:t>
            </a:r>
            <a:r>
              <a:rPr lang="en-US" sz="1600" i="1" dirty="0"/>
              <a:t>A</a:t>
            </a:r>
            <a:r>
              <a:rPr lang="en-US" sz="1600" dirty="0"/>
              <a:t> ∪ </a:t>
            </a:r>
            <a:r>
              <a:rPr lang="en-US" sz="1600" i="1" dirty="0"/>
              <a:t>B</a:t>
            </a:r>
            <a:r>
              <a:rPr lang="en-US" sz="1600" dirty="0"/>
              <a:t>) = </a:t>
            </a:r>
            <a:r>
              <a:rPr lang="en-US" sz="1600" i="1" dirty="0"/>
              <a:t>P</a:t>
            </a:r>
            <a:r>
              <a:rPr lang="en-US" sz="1600" dirty="0"/>
              <a:t>(</a:t>
            </a:r>
            <a:r>
              <a:rPr lang="en-US" sz="1600" i="1" dirty="0"/>
              <a:t>A</a:t>
            </a:r>
            <a:r>
              <a:rPr lang="en-US" sz="1600" dirty="0"/>
              <a:t>) + </a:t>
            </a:r>
            <a:r>
              <a:rPr lang="en-US" sz="1600" i="1" dirty="0"/>
              <a:t>P</a:t>
            </a:r>
            <a:r>
              <a:rPr lang="en-US" sz="1600" dirty="0"/>
              <a:t>(</a:t>
            </a:r>
            <a:r>
              <a:rPr lang="en-US" sz="1600" i="1" dirty="0"/>
              <a:t>B</a:t>
            </a:r>
            <a:r>
              <a:rPr lang="en-US" sz="1600" dirty="0"/>
              <a:t>) – </a:t>
            </a:r>
            <a:r>
              <a:rPr lang="en-US" sz="1600" i="1" dirty="0"/>
              <a:t>P</a:t>
            </a:r>
            <a:r>
              <a:rPr lang="en-US" sz="1600" dirty="0"/>
              <a:t>(</a:t>
            </a:r>
            <a:r>
              <a:rPr lang="en-US" sz="1600" i="1" dirty="0"/>
              <a:t>A</a:t>
            </a:r>
            <a:r>
              <a:rPr lang="en-US" sz="1600" dirty="0"/>
              <a:t> ∩ </a:t>
            </a:r>
            <a:r>
              <a:rPr lang="en-US" sz="1600" i="1" dirty="0"/>
              <a:t>B</a:t>
            </a:r>
            <a:r>
              <a:rPr lang="en-US" sz="1600" dirty="0"/>
              <a:t>) </a:t>
            </a:r>
            <a:r>
              <a:rPr lang="en-US" sz="1600" dirty="0" err="1"/>
              <a:t>akan</a:t>
            </a:r>
            <a:r>
              <a:rPr lang="en-US" sz="1600" dirty="0"/>
              <a:t> </a:t>
            </a:r>
            <a:r>
              <a:rPr lang="en-US" sz="1600" dirty="0" err="1"/>
              <a:t>diperoleh</a:t>
            </a:r>
            <a:endParaRPr lang="en-US" sz="1600" dirty="0"/>
          </a:p>
        </p:txBody>
      </p:sp>
      <p:graphicFrame>
        <p:nvGraphicFramePr>
          <p:cNvPr id="104450" name="Object 2"/>
          <p:cNvGraphicFramePr>
            <a:graphicFrameLocks noChangeAspect="1"/>
          </p:cNvGraphicFramePr>
          <p:nvPr/>
        </p:nvGraphicFramePr>
        <p:xfrm>
          <a:off x="1811330" y="2033596"/>
          <a:ext cx="1689100" cy="175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2" name="Equation" r:id="rId4" imgW="1688760" imgH="1752480" progId="Equation.DSMT4">
                  <p:embed/>
                </p:oleObj>
              </mc:Choice>
              <mc:Fallback>
                <p:oleObj name="Equation" r:id="rId4" imgW="1688760" imgH="1752480" progId="Equation.DSMT4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11330" y="2033596"/>
                        <a:ext cx="1689100" cy="1752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4451" name="Object 3"/>
          <p:cNvGraphicFramePr>
            <a:graphicFrameLocks noChangeAspect="1"/>
          </p:cNvGraphicFramePr>
          <p:nvPr/>
        </p:nvGraphicFramePr>
        <p:xfrm>
          <a:off x="1814506" y="4249752"/>
          <a:ext cx="18288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3" name="Equation" r:id="rId6" imgW="1828800" imgH="393480" progId="Equation.DSMT4">
                  <p:embed/>
                </p:oleObj>
              </mc:Choice>
              <mc:Fallback>
                <p:oleObj name="Equation" r:id="rId6" imgW="1828800" imgH="393480" progId="Equation.DSMT4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14506" y="4249752"/>
                        <a:ext cx="1828800" cy="393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53788867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EFFFAA-6077-5A76-1CB8-B8FFD7E4A1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2427733"/>
            <a:ext cx="8229600" cy="1301629"/>
          </a:xfrm>
        </p:spPr>
        <p:txBody>
          <a:bodyPr/>
          <a:lstStyle/>
          <a:p>
            <a:r>
              <a:rPr lang="en-US" dirty="0"/>
              <a:t>TERIMA KASIH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4624751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116884" y="301493"/>
            <a:ext cx="7027116" cy="45689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vert="horz" lIns="68573" tIns="34286" rIns="68573" bIns="34286" rtlCol="0" anchor="ctr">
            <a:normAutofit fontScale="97500"/>
          </a:bodyPr>
          <a:lstStyle>
            <a:lvl1pPr algn="l" defTabSz="93360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/>
              <a:t>DASAR-DASAR PEMIKIRAN PELUANG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688628" y="849304"/>
            <a:ext cx="6455372" cy="508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vert="horz" lIns="68573" tIns="34286" rIns="68573" bIns="34286" rtlCol="0" anchor="ctr">
            <a:noAutofit/>
          </a:bodyPr>
          <a:lstStyle>
            <a:lvl1pPr algn="l" defTabSz="93360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D" sz="2000" b="1" dirty="0">
                <a:solidFill>
                  <a:schemeClr val="accent5"/>
                </a:solidFill>
              </a:rPr>
              <a:t>A. </a:t>
            </a:r>
            <a:r>
              <a:rPr lang="en-US" sz="2000" b="1" dirty="0" err="1">
                <a:solidFill>
                  <a:schemeClr val="accent5"/>
                </a:solidFill>
              </a:rPr>
              <a:t>Penghitungan</a:t>
            </a:r>
            <a:r>
              <a:rPr lang="en-US" sz="2000" b="1" dirty="0">
                <a:solidFill>
                  <a:schemeClr val="accent5"/>
                </a:solidFill>
              </a:rPr>
              <a:t> </a:t>
            </a:r>
            <a:r>
              <a:rPr lang="en-US" sz="2000" b="1" dirty="0" err="1">
                <a:solidFill>
                  <a:schemeClr val="accent5"/>
                </a:solidFill>
              </a:rPr>
              <a:t>Peluang</a:t>
            </a:r>
            <a:endParaRPr lang="en-US" sz="2000" b="1" dirty="0">
              <a:solidFill>
                <a:schemeClr val="accent5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>
          <a:xfrm flipH="1">
            <a:off x="1214414" y="1428742"/>
            <a:ext cx="1800200" cy="2942398"/>
          </a:xfrm>
          <a:prstGeom prst="rect">
            <a:avLst/>
          </a:prstGeom>
        </p:spPr>
      </p:pic>
      <p:sp>
        <p:nvSpPr>
          <p:cNvPr id="11" name="Oval Callout 10"/>
          <p:cNvSpPr/>
          <p:nvPr/>
        </p:nvSpPr>
        <p:spPr>
          <a:xfrm>
            <a:off x="3214678" y="1500180"/>
            <a:ext cx="5072098" cy="2000264"/>
          </a:xfrm>
          <a:prstGeom prst="wedgeEllipseCallout">
            <a:avLst>
              <a:gd name="adj1" fmla="val -60453"/>
              <a:gd name="adj2" fmla="val -38823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indent="361950" algn="just"/>
            <a:r>
              <a:rPr lang="en-US" sz="1600" dirty="0" err="1">
                <a:solidFill>
                  <a:schemeClr val="tx1"/>
                </a:solidFill>
              </a:rPr>
              <a:t>Peluang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munculnya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suatu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kejadian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pada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suatu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eksperimen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berasal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dari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nilai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frekuensi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relatif</a:t>
            </a:r>
            <a:r>
              <a:rPr lang="en-US" sz="1600" dirty="0">
                <a:solidFill>
                  <a:schemeClr val="tx1"/>
                </a:solidFill>
              </a:rPr>
              <a:t> (</a:t>
            </a:r>
            <a:r>
              <a:rPr lang="en-US" sz="1600" i="1" dirty="0" err="1"/>
              <a:t>f</a:t>
            </a:r>
            <a:r>
              <a:rPr lang="en-US" sz="1600" i="1" baseline="-25000" dirty="0" err="1"/>
              <a:t>r</a:t>
            </a:r>
            <a:r>
              <a:rPr lang="en-US" sz="1600" dirty="0">
                <a:solidFill>
                  <a:schemeClr val="tx1"/>
                </a:solidFill>
              </a:rPr>
              <a:t>) </a:t>
            </a:r>
            <a:r>
              <a:rPr lang="en-US" sz="1600" dirty="0" err="1">
                <a:solidFill>
                  <a:schemeClr val="tx1"/>
                </a:solidFill>
              </a:rPr>
              <a:t>munculnya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kejadian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tersebut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jika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eksperimen</a:t>
            </a:r>
            <a:r>
              <a:rPr lang="en-US" sz="1600" dirty="0">
                <a:solidFill>
                  <a:schemeClr val="tx1"/>
                </a:solidFill>
              </a:rPr>
              <a:t> yang </a:t>
            </a:r>
            <a:r>
              <a:rPr lang="en-US" sz="1600" dirty="0" err="1">
                <a:solidFill>
                  <a:schemeClr val="tx1"/>
                </a:solidFill>
              </a:rPr>
              <a:t>dimaksudkan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telah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dilakukan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secara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berulang-ulang</a:t>
            </a:r>
            <a:r>
              <a:rPr lang="en-US" sz="16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2928926" y="3643320"/>
            <a:ext cx="5715040" cy="928694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en-US" sz="1600" b="1" dirty="0" err="1">
                <a:solidFill>
                  <a:schemeClr val="tx1"/>
                </a:solidFill>
              </a:rPr>
              <a:t>Eksperimen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adalah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tindakan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acak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sedemikian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sehingga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si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pelaku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eksperimen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tidak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dapat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mengatur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hasil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eksperimennya</a:t>
            </a:r>
            <a:r>
              <a:rPr lang="en-US" sz="1600" dirty="0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9479717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1" name="Picture 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7158" y="310946"/>
            <a:ext cx="4400563" cy="19036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Rectangle 3"/>
          <p:cNvSpPr/>
          <p:nvPr/>
        </p:nvSpPr>
        <p:spPr>
          <a:xfrm>
            <a:off x="4929190" y="605369"/>
            <a:ext cx="400052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61950" algn="just"/>
            <a:r>
              <a:rPr lang="en-US" sz="1600" dirty="0" err="1"/>
              <a:t>Dalam</a:t>
            </a:r>
            <a:r>
              <a:rPr lang="en-US" sz="1600" dirty="0"/>
              <a:t> </a:t>
            </a:r>
            <a:r>
              <a:rPr lang="en-US" sz="1600" dirty="0" err="1"/>
              <a:t>bentuk</a:t>
            </a:r>
            <a:r>
              <a:rPr lang="en-US" sz="1600" dirty="0"/>
              <a:t> </a:t>
            </a:r>
            <a:r>
              <a:rPr lang="en-US" sz="1600" dirty="0" err="1"/>
              <a:t>grafik</a:t>
            </a:r>
            <a:r>
              <a:rPr lang="en-US" sz="1600" dirty="0"/>
              <a:t>, data </a:t>
            </a:r>
            <a:r>
              <a:rPr lang="en-US" sz="1600" dirty="0" err="1"/>
              <a:t>frekuensi</a:t>
            </a:r>
            <a:r>
              <a:rPr lang="en-US" sz="1600" dirty="0"/>
              <a:t> </a:t>
            </a:r>
            <a:r>
              <a:rPr lang="en-US" sz="1600" dirty="0" err="1"/>
              <a:t>relatif</a:t>
            </a:r>
            <a:r>
              <a:rPr lang="en-US" sz="1600" dirty="0"/>
              <a:t> (</a:t>
            </a:r>
            <a:r>
              <a:rPr lang="en-US" sz="1600" i="1" dirty="0" err="1"/>
              <a:t>f</a:t>
            </a:r>
            <a:r>
              <a:rPr lang="en-US" sz="1600" i="1" baseline="-25000" dirty="0" err="1"/>
              <a:t>r</a:t>
            </a:r>
            <a:r>
              <a:rPr lang="en-US" sz="1600" dirty="0"/>
              <a:t>) </a:t>
            </a:r>
            <a:r>
              <a:rPr lang="en-US" sz="1600" dirty="0" err="1"/>
              <a:t>hasil</a:t>
            </a:r>
            <a:r>
              <a:rPr lang="en-US" sz="1600" dirty="0"/>
              <a:t> </a:t>
            </a:r>
            <a:r>
              <a:rPr lang="en-US" sz="1600" dirty="0" err="1"/>
              <a:t>eksperimen</a:t>
            </a:r>
            <a:r>
              <a:rPr lang="en-US" sz="1600" dirty="0"/>
              <a:t> </a:t>
            </a:r>
            <a:r>
              <a:rPr lang="en-US" sz="1600" dirty="0" err="1"/>
              <a:t>berulang</a:t>
            </a:r>
            <a:r>
              <a:rPr lang="en-US" sz="1600" dirty="0"/>
              <a:t> </a:t>
            </a:r>
            <a:r>
              <a:rPr lang="en-US" sz="1600" dirty="0" err="1"/>
              <a:t>dalam</a:t>
            </a:r>
            <a:r>
              <a:rPr lang="en-US" sz="1600" dirty="0"/>
              <a:t> </a:t>
            </a:r>
            <a:r>
              <a:rPr lang="en-US" sz="1600" dirty="0" err="1"/>
              <a:t>banyak</a:t>
            </a:r>
            <a:r>
              <a:rPr lang="en-US" sz="1600" dirty="0"/>
              <a:t> </a:t>
            </a:r>
            <a:r>
              <a:rPr lang="en-US" sz="1600" dirty="0" err="1"/>
              <a:t>eksperimen</a:t>
            </a:r>
            <a:r>
              <a:rPr lang="en-US" sz="1600" dirty="0"/>
              <a:t> </a:t>
            </a:r>
            <a:r>
              <a:rPr lang="en-US" sz="1600" dirty="0" err="1"/>
              <a:t>untuk</a:t>
            </a:r>
            <a:r>
              <a:rPr lang="en-US" sz="1600" dirty="0"/>
              <a:t> </a:t>
            </a:r>
            <a:r>
              <a:rPr lang="en-US" sz="1600" dirty="0" err="1"/>
              <a:t>mata</a:t>
            </a:r>
            <a:r>
              <a:rPr lang="en-US" sz="1600" dirty="0"/>
              <a:t> </a:t>
            </a:r>
            <a:r>
              <a:rPr lang="en-US" sz="1600" dirty="0" err="1"/>
              <a:t>uang</a:t>
            </a:r>
            <a:r>
              <a:rPr lang="en-US" sz="1600" dirty="0"/>
              <a:t> </a:t>
            </a:r>
            <a:r>
              <a:rPr lang="en-US" sz="1600" dirty="0" err="1"/>
              <a:t>logam</a:t>
            </a:r>
            <a:r>
              <a:rPr lang="en-US" sz="1600" dirty="0"/>
              <a:t> </a:t>
            </a:r>
            <a:r>
              <a:rPr lang="en-US" sz="1600" dirty="0" err="1"/>
              <a:t>dan</a:t>
            </a:r>
            <a:r>
              <a:rPr lang="en-US" sz="1600" dirty="0"/>
              <a:t> </a:t>
            </a:r>
            <a:r>
              <a:rPr lang="en-US" sz="1600" dirty="0" err="1"/>
              <a:t>paku</a:t>
            </a:r>
            <a:r>
              <a:rPr lang="en-US" sz="1600" dirty="0"/>
              <a:t> </a:t>
            </a:r>
            <a:r>
              <a:rPr lang="en-US" sz="1600" dirty="0" err="1"/>
              <a:t>payung</a:t>
            </a:r>
            <a:r>
              <a:rPr lang="en-US" sz="1600" dirty="0"/>
              <a:t> </a:t>
            </a:r>
            <a:r>
              <a:rPr lang="en-US" sz="1600" dirty="0" err="1"/>
              <a:t>standar</a:t>
            </a:r>
            <a:r>
              <a:rPr lang="en-US" sz="1600" dirty="0"/>
              <a:t> </a:t>
            </a:r>
            <a:r>
              <a:rPr lang="en-US" sz="1600" dirty="0" err="1"/>
              <a:t>tersebut</a:t>
            </a:r>
            <a:r>
              <a:rPr lang="en-US" sz="1600" dirty="0"/>
              <a:t> </a:t>
            </a:r>
            <a:r>
              <a:rPr lang="en-US" sz="1600" dirty="0" err="1"/>
              <a:t>masing-masing</a:t>
            </a:r>
            <a:r>
              <a:rPr lang="en-US" sz="1600" dirty="0"/>
              <a:t> </a:t>
            </a:r>
            <a:r>
              <a:rPr lang="en-US" sz="1600" dirty="0" err="1"/>
              <a:t>adalah</a:t>
            </a:r>
            <a:r>
              <a:rPr lang="en-US" sz="1600" dirty="0"/>
              <a:t> </a:t>
            </a:r>
            <a:r>
              <a:rPr lang="en-US" sz="1600" dirty="0" err="1"/>
              <a:t>seperti</a:t>
            </a:r>
            <a:r>
              <a:rPr lang="en-US" sz="1600" dirty="0"/>
              <a:t> </a:t>
            </a:r>
            <a:r>
              <a:rPr lang="en-US" sz="1600" dirty="0" err="1"/>
              <a:t>berikut</a:t>
            </a:r>
            <a:r>
              <a:rPr lang="en-US" sz="1600" dirty="0"/>
              <a:t> (</a:t>
            </a:r>
            <a:r>
              <a:rPr lang="en-US" sz="1600" dirty="0" err="1"/>
              <a:t>Gambar</a:t>
            </a:r>
            <a:r>
              <a:rPr lang="en-US" sz="1600" dirty="0"/>
              <a:t> 10.1).</a:t>
            </a:r>
          </a:p>
        </p:txBody>
      </p:sp>
      <p:pic>
        <p:nvPicPr>
          <p:cNvPr id="56322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590804" y="2357436"/>
            <a:ext cx="3910022" cy="21592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99479717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785786" y="240555"/>
            <a:ext cx="757242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61950" algn="just"/>
            <a:r>
              <a:rPr lang="en-US" sz="1600" dirty="0" err="1"/>
              <a:t>Jika</a:t>
            </a:r>
            <a:r>
              <a:rPr lang="en-US" sz="1600" dirty="0"/>
              <a:t> </a:t>
            </a:r>
            <a:r>
              <a:rPr lang="en-US" sz="1600" dirty="0" err="1"/>
              <a:t>frekuensi</a:t>
            </a:r>
            <a:r>
              <a:rPr lang="en-US" sz="1600" dirty="0"/>
              <a:t> </a:t>
            </a:r>
            <a:r>
              <a:rPr lang="en-US" sz="1600" dirty="0" err="1"/>
              <a:t>relatif</a:t>
            </a:r>
            <a:r>
              <a:rPr lang="en-US" sz="1600" dirty="0"/>
              <a:t> (</a:t>
            </a:r>
            <a:r>
              <a:rPr lang="en-US" sz="1600" i="1" dirty="0" err="1"/>
              <a:t>f</a:t>
            </a:r>
            <a:r>
              <a:rPr lang="en-US" sz="1600" i="1" baseline="-25000" dirty="0" err="1"/>
              <a:t>r</a:t>
            </a:r>
            <a:r>
              <a:rPr lang="en-US" sz="1600" dirty="0"/>
              <a:t>) </a:t>
            </a:r>
            <a:r>
              <a:rPr lang="en-US" sz="1600" dirty="0" err="1"/>
              <a:t>tersebut</a:t>
            </a:r>
            <a:r>
              <a:rPr lang="en-US" sz="1600" dirty="0"/>
              <a:t> </a:t>
            </a:r>
            <a:r>
              <a:rPr lang="en-US" sz="1600" dirty="0" err="1"/>
              <a:t>dinyatakan</a:t>
            </a:r>
            <a:r>
              <a:rPr lang="en-US" sz="1600" dirty="0"/>
              <a:t> </a:t>
            </a:r>
            <a:r>
              <a:rPr lang="en-US" sz="1600" dirty="0" err="1"/>
              <a:t>dalam</a:t>
            </a:r>
            <a:r>
              <a:rPr lang="en-US" sz="1600" dirty="0"/>
              <a:t> </a:t>
            </a:r>
            <a:r>
              <a:rPr lang="en-US" sz="1600" dirty="0" err="1"/>
              <a:t>satu</a:t>
            </a:r>
            <a:r>
              <a:rPr lang="en-US" sz="1600" dirty="0"/>
              <a:t> </a:t>
            </a:r>
            <a:r>
              <a:rPr lang="en-US" sz="1600" dirty="0" err="1"/>
              <a:t>tempat</a:t>
            </a:r>
            <a:r>
              <a:rPr lang="en-US" sz="1600" dirty="0"/>
              <a:t> </a:t>
            </a:r>
            <a:r>
              <a:rPr lang="en-US" sz="1600" dirty="0" err="1"/>
              <a:t>desimal</a:t>
            </a:r>
            <a:r>
              <a:rPr lang="en-US" sz="1600" dirty="0"/>
              <a:t>, </a:t>
            </a:r>
            <a:r>
              <a:rPr lang="en-US" sz="1600" dirty="0" err="1"/>
              <a:t>nilai</a:t>
            </a:r>
            <a:r>
              <a:rPr lang="en-US" sz="1600" dirty="0"/>
              <a:t> </a:t>
            </a:r>
            <a:r>
              <a:rPr lang="en-US" sz="1600" i="1" dirty="0"/>
              <a:t>n</a:t>
            </a:r>
            <a:r>
              <a:rPr lang="en-US" sz="1600" dirty="0"/>
              <a:t> </a:t>
            </a:r>
            <a:r>
              <a:rPr lang="en-US" sz="1600" dirty="0" err="1"/>
              <a:t>dilanjutkan</a:t>
            </a:r>
            <a:r>
              <a:rPr lang="en-US" sz="1600" dirty="0"/>
              <a:t> </a:t>
            </a:r>
            <a:r>
              <a:rPr lang="en-US" sz="1600" dirty="0" err="1"/>
              <a:t>sampai</a:t>
            </a:r>
            <a:r>
              <a:rPr lang="en-US" sz="1600" dirty="0"/>
              <a:t> </a:t>
            </a:r>
            <a:r>
              <a:rPr lang="en-US" sz="1600" dirty="0" err="1"/>
              <a:t>dengan</a:t>
            </a:r>
            <a:r>
              <a:rPr lang="en-US" sz="1600" dirty="0"/>
              <a:t> </a:t>
            </a:r>
            <a:r>
              <a:rPr lang="en-US" sz="1600" dirty="0" err="1"/>
              <a:t>tak</a:t>
            </a:r>
            <a:r>
              <a:rPr lang="en-US" sz="1600" dirty="0"/>
              <a:t> </a:t>
            </a:r>
            <a:r>
              <a:rPr lang="en-US" sz="1600" dirty="0" err="1"/>
              <a:t>hingga</a:t>
            </a:r>
            <a:r>
              <a:rPr lang="en-US" sz="1600" dirty="0"/>
              <a:t> kali (</a:t>
            </a:r>
            <a:r>
              <a:rPr lang="en-US" sz="1600" i="1" dirty="0"/>
              <a:t>n</a:t>
            </a:r>
            <a:r>
              <a:rPr lang="en-US" sz="1600" dirty="0"/>
              <a:t> = ∞) </a:t>
            </a:r>
            <a:r>
              <a:rPr lang="en-US" sz="1600" dirty="0" err="1"/>
              <a:t>sehingga</a:t>
            </a:r>
            <a:r>
              <a:rPr lang="en-US" sz="1600" dirty="0"/>
              <a:t> </a:t>
            </a:r>
            <a:r>
              <a:rPr lang="en-US" sz="1600" dirty="0" err="1"/>
              <a:t>hasil</a:t>
            </a:r>
            <a:r>
              <a:rPr lang="en-US" sz="1600" dirty="0"/>
              <a:t> </a:t>
            </a:r>
            <a:r>
              <a:rPr lang="en-US" sz="1600" dirty="0" err="1"/>
              <a:t>nilai</a:t>
            </a:r>
            <a:r>
              <a:rPr lang="en-US" sz="1600" dirty="0"/>
              <a:t> </a:t>
            </a:r>
            <a:r>
              <a:rPr lang="en-US" sz="1600" dirty="0" err="1"/>
              <a:t>kecenderungannya</a:t>
            </a:r>
            <a:r>
              <a:rPr lang="en-US" sz="1600" dirty="0"/>
              <a:t> </a:t>
            </a:r>
            <a:r>
              <a:rPr lang="en-US" sz="1600" dirty="0" err="1"/>
              <a:t>adalah</a:t>
            </a:r>
            <a:r>
              <a:rPr lang="en-US" sz="1600" dirty="0"/>
              <a:t>: </a:t>
            </a:r>
            <a:r>
              <a:rPr lang="en-US" sz="1600" i="1" dirty="0" err="1"/>
              <a:t>f</a:t>
            </a:r>
            <a:r>
              <a:rPr lang="en-US" sz="1600" i="1" baseline="-25000" dirty="0" err="1"/>
              <a:t>r</a:t>
            </a:r>
            <a:r>
              <a:rPr lang="en-US" sz="1600" dirty="0"/>
              <a:t> (</a:t>
            </a:r>
            <a:r>
              <a:rPr lang="en-US" sz="1600" dirty="0" err="1"/>
              <a:t>muncul</a:t>
            </a:r>
            <a:r>
              <a:rPr lang="en-US" sz="1600" dirty="0"/>
              <a:t> </a:t>
            </a:r>
            <a:r>
              <a:rPr lang="en-US" sz="1600" dirty="0" err="1"/>
              <a:t>sisi</a:t>
            </a:r>
            <a:r>
              <a:rPr lang="en-US" sz="1600" dirty="0"/>
              <a:t> </a:t>
            </a:r>
            <a:r>
              <a:rPr lang="en-US" sz="1600" dirty="0" err="1"/>
              <a:t>angka</a:t>
            </a:r>
            <a:r>
              <a:rPr lang="en-US" sz="1600" dirty="0"/>
              <a:t> </a:t>
            </a:r>
            <a:r>
              <a:rPr lang="en-US" sz="1600" i="1" dirty="0"/>
              <a:t>A</a:t>
            </a:r>
            <a:r>
              <a:rPr lang="en-US" sz="1600" dirty="0"/>
              <a:t>) = 0,5 </a:t>
            </a:r>
            <a:r>
              <a:rPr lang="en-US" sz="1600" dirty="0" err="1"/>
              <a:t>dan</a:t>
            </a:r>
            <a:r>
              <a:rPr lang="en-US" sz="1600" dirty="0"/>
              <a:t> </a:t>
            </a:r>
            <a:r>
              <a:rPr lang="en-US" sz="1600" i="1" dirty="0" err="1"/>
              <a:t>f</a:t>
            </a:r>
            <a:r>
              <a:rPr lang="en-US" sz="1600" i="1" baseline="-25000" dirty="0" err="1"/>
              <a:t>r</a:t>
            </a:r>
            <a:r>
              <a:rPr lang="en-US" sz="1600" dirty="0"/>
              <a:t> (</a:t>
            </a:r>
            <a:r>
              <a:rPr lang="en-US" sz="1600" dirty="0" err="1"/>
              <a:t>muncul</a:t>
            </a:r>
            <a:r>
              <a:rPr lang="en-US" sz="1600" dirty="0"/>
              <a:t> </a:t>
            </a:r>
            <a:r>
              <a:rPr lang="en-US" sz="1600" dirty="0" err="1"/>
              <a:t>hasil</a:t>
            </a:r>
            <a:r>
              <a:rPr lang="en-US" sz="1600" dirty="0"/>
              <a:t> miring </a:t>
            </a:r>
            <a:r>
              <a:rPr lang="en-US" sz="1600" i="1" dirty="0"/>
              <a:t>M</a:t>
            </a:r>
            <a:r>
              <a:rPr lang="en-US" sz="1600" dirty="0"/>
              <a:t>) = 0,3.</a:t>
            </a:r>
          </a:p>
        </p:txBody>
      </p:sp>
      <p:pic>
        <p:nvPicPr>
          <p:cNvPr id="54273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714612" y="1167453"/>
            <a:ext cx="3695708" cy="22615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Rectangle 9"/>
          <p:cNvSpPr/>
          <p:nvPr/>
        </p:nvSpPr>
        <p:spPr>
          <a:xfrm>
            <a:off x="785786" y="3526703"/>
            <a:ext cx="757242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600" dirty="0" err="1"/>
              <a:t>Berdasarkan</a:t>
            </a:r>
            <a:r>
              <a:rPr lang="en-US" sz="1600" dirty="0"/>
              <a:t> </a:t>
            </a:r>
            <a:r>
              <a:rPr lang="en-US" sz="1600" dirty="0" err="1"/>
              <a:t>kedua</a:t>
            </a:r>
            <a:r>
              <a:rPr lang="en-US" sz="1600" dirty="0"/>
              <a:t> </a:t>
            </a:r>
            <a:r>
              <a:rPr lang="en-US" sz="1600" dirty="0" err="1"/>
              <a:t>contoh</a:t>
            </a:r>
            <a:r>
              <a:rPr lang="en-US" sz="1600" dirty="0"/>
              <a:t> </a:t>
            </a:r>
            <a:r>
              <a:rPr lang="en-US" sz="1600" dirty="0" err="1"/>
              <a:t>hasil</a:t>
            </a:r>
            <a:r>
              <a:rPr lang="en-US" sz="1600" dirty="0"/>
              <a:t> </a:t>
            </a:r>
            <a:r>
              <a:rPr lang="en-US" sz="1600" dirty="0" err="1"/>
              <a:t>eksperimen</a:t>
            </a:r>
            <a:r>
              <a:rPr lang="en-US" sz="1600" dirty="0"/>
              <a:t> </a:t>
            </a:r>
            <a:r>
              <a:rPr lang="en-US" sz="1600" dirty="0" err="1"/>
              <a:t>berulang</a:t>
            </a:r>
            <a:r>
              <a:rPr lang="en-US" sz="1600" dirty="0"/>
              <a:t> </a:t>
            </a:r>
            <a:r>
              <a:rPr lang="en-US" sz="1600" dirty="0" err="1"/>
              <a:t>tersebut</a:t>
            </a:r>
            <a:r>
              <a:rPr lang="en-US" sz="1600" dirty="0"/>
              <a:t>, </a:t>
            </a:r>
            <a:r>
              <a:rPr lang="en-US" sz="1600" dirty="0" err="1"/>
              <a:t>tampak</a:t>
            </a:r>
            <a:r>
              <a:rPr lang="en-US" sz="1600" dirty="0"/>
              <a:t> </a:t>
            </a:r>
            <a:r>
              <a:rPr lang="en-US" sz="1600" dirty="0" err="1"/>
              <a:t>bahwa</a:t>
            </a:r>
            <a:r>
              <a:rPr lang="en-US" sz="1600" dirty="0"/>
              <a:t>:</a:t>
            </a:r>
          </a:p>
          <a:p>
            <a:pPr marL="342900" indent="-342900" algn="just">
              <a:buAutoNum type="arabicPeriod"/>
            </a:pPr>
            <a:r>
              <a:rPr lang="en-US" sz="1600" dirty="0"/>
              <a:t>Mata </a:t>
            </a:r>
            <a:r>
              <a:rPr lang="en-US" sz="1600" dirty="0" err="1"/>
              <a:t>uang</a:t>
            </a:r>
            <a:r>
              <a:rPr lang="en-US" sz="1600" dirty="0"/>
              <a:t> </a:t>
            </a:r>
            <a:r>
              <a:rPr lang="en-US" sz="1600" dirty="0" err="1"/>
              <a:t>logam</a:t>
            </a:r>
            <a:r>
              <a:rPr lang="en-US" sz="1600" dirty="0"/>
              <a:t> </a:t>
            </a:r>
            <a:r>
              <a:rPr lang="en-US" sz="1600" dirty="0" err="1"/>
              <a:t>merupakan</a:t>
            </a:r>
            <a:r>
              <a:rPr lang="en-US" sz="1600" dirty="0"/>
              <a:t> </a:t>
            </a:r>
            <a:r>
              <a:rPr lang="en-US" sz="1600" dirty="0" err="1"/>
              <a:t>objek</a:t>
            </a:r>
            <a:r>
              <a:rPr lang="en-US" sz="1600" dirty="0"/>
              <a:t> </a:t>
            </a:r>
            <a:r>
              <a:rPr lang="en-US" sz="1600" dirty="0" err="1"/>
              <a:t>eksperimen</a:t>
            </a:r>
            <a:r>
              <a:rPr lang="en-US" sz="1600" dirty="0"/>
              <a:t> yang </a:t>
            </a:r>
            <a:r>
              <a:rPr lang="en-US" sz="1600" dirty="0" err="1"/>
              <a:t>setimbang</a:t>
            </a:r>
            <a:endParaRPr lang="en-US" sz="1600" dirty="0"/>
          </a:p>
          <a:p>
            <a:pPr marL="342900" indent="-342900" algn="just">
              <a:buAutoNum type="arabicPeriod"/>
            </a:pPr>
            <a:r>
              <a:rPr lang="en-US" sz="1600" dirty="0" err="1"/>
              <a:t>Paku</a:t>
            </a:r>
            <a:r>
              <a:rPr lang="en-US" sz="1600" dirty="0"/>
              <a:t> </a:t>
            </a:r>
            <a:r>
              <a:rPr lang="en-US" sz="1600" dirty="0" err="1"/>
              <a:t>payung</a:t>
            </a:r>
            <a:r>
              <a:rPr lang="en-US" sz="1600" dirty="0"/>
              <a:t> </a:t>
            </a:r>
            <a:r>
              <a:rPr lang="en-US" sz="1600" dirty="0" err="1"/>
              <a:t>merupakan</a:t>
            </a:r>
            <a:r>
              <a:rPr lang="en-US" sz="1600" dirty="0"/>
              <a:t> </a:t>
            </a:r>
            <a:r>
              <a:rPr lang="en-US" sz="1600" dirty="0" err="1"/>
              <a:t>objek</a:t>
            </a:r>
            <a:r>
              <a:rPr lang="en-US" sz="1600" dirty="0"/>
              <a:t> </a:t>
            </a:r>
            <a:r>
              <a:rPr lang="en-US" sz="1600" dirty="0" err="1"/>
              <a:t>eksperimen</a:t>
            </a:r>
            <a:r>
              <a:rPr lang="en-US" sz="1600" dirty="0"/>
              <a:t> yang </a:t>
            </a:r>
            <a:r>
              <a:rPr lang="en-US" sz="1600" dirty="0" err="1"/>
              <a:t>tidak</a:t>
            </a:r>
            <a:r>
              <a:rPr lang="en-US" sz="1600" dirty="0"/>
              <a:t> </a:t>
            </a:r>
            <a:r>
              <a:rPr lang="en-US" sz="1600" dirty="0" err="1"/>
              <a:t>setimbang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961275584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ight Arrow 4"/>
          <p:cNvSpPr/>
          <p:nvPr/>
        </p:nvSpPr>
        <p:spPr>
          <a:xfrm>
            <a:off x="928662" y="857238"/>
            <a:ext cx="2500330" cy="1357322"/>
          </a:xfrm>
          <a:prstGeom prst="rightArrow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Objek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eksperimen</a:t>
            </a:r>
            <a:r>
              <a:rPr lang="en-US" dirty="0">
                <a:solidFill>
                  <a:schemeClr val="tx1"/>
                </a:solidFill>
              </a:rPr>
              <a:t> yang </a:t>
            </a:r>
            <a:r>
              <a:rPr lang="en-US" dirty="0" err="1">
                <a:solidFill>
                  <a:schemeClr val="tx1"/>
                </a:solidFill>
              </a:rPr>
              <a:t>setimbang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3571868" y="857238"/>
            <a:ext cx="4643470" cy="135732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361950" algn="just"/>
            <a:r>
              <a:rPr lang="en-US" sz="1600" dirty="0" err="1">
                <a:solidFill>
                  <a:schemeClr val="tx1"/>
                </a:solidFill>
              </a:rPr>
              <a:t>Jika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diadakan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eksperimen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atas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objek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tersebut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akan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dihasilkan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ruang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sampel</a:t>
            </a:r>
            <a:r>
              <a:rPr lang="en-US" sz="1600" dirty="0">
                <a:solidFill>
                  <a:schemeClr val="tx1"/>
                </a:solidFill>
              </a:rPr>
              <a:t> yang </a:t>
            </a:r>
            <a:r>
              <a:rPr lang="en-US" sz="1600" dirty="0" err="1">
                <a:solidFill>
                  <a:schemeClr val="tx1"/>
                </a:solidFill>
              </a:rPr>
              <a:t>berdistribusi</a:t>
            </a:r>
            <a:r>
              <a:rPr lang="en-US" sz="1600" dirty="0">
                <a:solidFill>
                  <a:schemeClr val="tx1"/>
                </a:solidFill>
              </a:rPr>
              <a:t> (</a:t>
            </a:r>
            <a:r>
              <a:rPr lang="en-US" sz="1600" dirty="0" err="1">
                <a:solidFill>
                  <a:schemeClr val="tx1"/>
                </a:solidFill>
              </a:rPr>
              <a:t>tersebar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secara</a:t>
            </a:r>
            <a:r>
              <a:rPr lang="en-US" sz="1600" dirty="0">
                <a:solidFill>
                  <a:schemeClr val="tx1"/>
                </a:solidFill>
              </a:rPr>
              <a:t>) </a:t>
            </a:r>
            <a:r>
              <a:rPr lang="en-US" sz="1600" dirty="0" err="1">
                <a:solidFill>
                  <a:schemeClr val="tx1"/>
                </a:solidFill>
              </a:rPr>
              <a:t>seragam</a:t>
            </a:r>
            <a:r>
              <a:rPr lang="en-US" sz="1600" dirty="0">
                <a:solidFill>
                  <a:schemeClr val="tx1"/>
                </a:solidFill>
              </a:rPr>
              <a:t>, </a:t>
            </a:r>
            <a:r>
              <a:rPr lang="en-US" sz="1600" dirty="0" err="1">
                <a:solidFill>
                  <a:schemeClr val="tx1"/>
                </a:solidFill>
              </a:rPr>
              <a:t>yakni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setiap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titik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sampel</a:t>
            </a:r>
            <a:r>
              <a:rPr lang="en-US" sz="1600" dirty="0">
                <a:solidFill>
                  <a:schemeClr val="tx1"/>
                </a:solidFill>
              </a:rPr>
              <a:t> yang </a:t>
            </a:r>
            <a:r>
              <a:rPr lang="en-US" sz="1600" dirty="0" err="1">
                <a:solidFill>
                  <a:schemeClr val="tx1"/>
                </a:solidFill>
              </a:rPr>
              <a:t>dihasilkan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berpeluang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sama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untuk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muncul</a:t>
            </a:r>
            <a:r>
              <a:rPr lang="en-US" sz="16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7" name="Right Arrow 6"/>
          <p:cNvSpPr/>
          <p:nvPr/>
        </p:nvSpPr>
        <p:spPr>
          <a:xfrm>
            <a:off x="928662" y="2428874"/>
            <a:ext cx="2500330" cy="1357322"/>
          </a:xfrm>
          <a:prstGeom prst="rightArrow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Objek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eksperimen</a:t>
            </a:r>
            <a:r>
              <a:rPr lang="en-US" dirty="0">
                <a:solidFill>
                  <a:schemeClr val="tx1"/>
                </a:solidFill>
              </a:rPr>
              <a:t> yang </a:t>
            </a:r>
            <a:r>
              <a:rPr lang="en-US" dirty="0" err="1">
                <a:solidFill>
                  <a:schemeClr val="tx1"/>
                </a:solidFill>
              </a:rPr>
              <a:t>tidak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setimbang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3571868" y="2428874"/>
            <a:ext cx="4643470" cy="135732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361950" algn="just"/>
            <a:r>
              <a:rPr lang="en-US" sz="1600" dirty="0" err="1">
                <a:solidFill>
                  <a:schemeClr val="tx1"/>
                </a:solidFill>
              </a:rPr>
              <a:t>Jika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diadakan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eksperimen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atas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objek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tersebut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akan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dihasilkan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ruang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sampel</a:t>
            </a:r>
            <a:r>
              <a:rPr lang="en-US" sz="1600" dirty="0">
                <a:solidFill>
                  <a:schemeClr val="tx1"/>
                </a:solidFill>
              </a:rPr>
              <a:t> yang </a:t>
            </a:r>
            <a:r>
              <a:rPr lang="en-US" sz="1600" dirty="0" err="1">
                <a:solidFill>
                  <a:schemeClr val="tx1"/>
                </a:solidFill>
              </a:rPr>
              <a:t>tidak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berdistribusi</a:t>
            </a:r>
            <a:r>
              <a:rPr lang="en-US" sz="1600" dirty="0">
                <a:solidFill>
                  <a:schemeClr val="tx1"/>
                </a:solidFill>
              </a:rPr>
              <a:t> (</a:t>
            </a:r>
            <a:r>
              <a:rPr lang="en-US" sz="1600" dirty="0" err="1">
                <a:solidFill>
                  <a:schemeClr val="tx1"/>
                </a:solidFill>
              </a:rPr>
              <a:t>tersebar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secara</a:t>
            </a:r>
            <a:r>
              <a:rPr lang="en-US" sz="1600" dirty="0">
                <a:solidFill>
                  <a:schemeClr val="tx1"/>
                </a:solidFill>
              </a:rPr>
              <a:t>) </a:t>
            </a:r>
            <a:r>
              <a:rPr lang="en-US" sz="1600" dirty="0" err="1">
                <a:solidFill>
                  <a:schemeClr val="tx1"/>
                </a:solidFill>
              </a:rPr>
              <a:t>seragam</a:t>
            </a:r>
            <a:r>
              <a:rPr lang="en-US" sz="1600" dirty="0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61275584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928662" y="1000114"/>
            <a:ext cx="7215238" cy="2500330"/>
            <a:chOff x="928662" y="285734"/>
            <a:chExt cx="7215238" cy="2500330"/>
          </a:xfrm>
        </p:grpSpPr>
        <p:grpSp>
          <p:nvGrpSpPr>
            <p:cNvPr id="22" name="Group 21"/>
            <p:cNvGrpSpPr/>
            <p:nvPr/>
          </p:nvGrpSpPr>
          <p:grpSpPr>
            <a:xfrm>
              <a:off x="928662" y="285734"/>
              <a:ext cx="7215238" cy="2500330"/>
              <a:chOff x="928662" y="1428742"/>
              <a:chExt cx="7215238" cy="2500330"/>
            </a:xfrm>
          </p:grpSpPr>
          <p:sp>
            <p:nvSpPr>
              <p:cNvPr id="23" name="Rectangle 22"/>
              <p:cNvSpPr/>
              <p:nvPr/>
            </p:nvSpPr>
            <p:spPr>
              <a:xfrm>
                <a:off x="928662" y="1714494"/>
                <a:ext cx="7215238" cy="2214578"/>
              </a:xfrm>
              <a:prstGeom prst="rect">
                <a:avLst/>
              </a:prstGeom>
              <a:blipFill>
                <a:blip r:embed="rId3"/>
                <a:tile tx="0" ty="0" sx="100000" sy="100000" flip="none" algn="tl"/>
              </a:blipFill>
              <a:ln w="19050">
                <a:prstDash val="dashDot"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indent="361950" algn="just"/>
                <a:r>
                  <a:rPr lang="en-US" sz="1600" dirty="0" err="1"/>
                  <a:t>Peluang</a:t>
                </a:r>
                <a:r>
                  <a:rPr lang="en-US" sz="1600" dirty="0"/>
                  <a:t> </a:t>
                </a:r>
                <a:r>
                  <a:rPr lang="en-US" sz="1600" dirty="0" err="1"/>
                  <a:t>munculnya</a:t>
                </a:r>
                <a:r>
                  <a:rPr lang="en-US" sz="1600" dirty="0"/>
                  <a:t> </a:t>
                </a:r>
                <a:r>
                  <a:rPr lang="en-US" sz="1600" dirty="0" err="1"/>
                  <a:t>kejadian</a:t>
                </a:r>
                <a:r>
                  <a:rPr lang="en-US" sz="1600" dirty="0"/>
                  <a:t> A </a:t>
                </a:r>
                <a:r>
                  <a:rPr lang="en-US" sz="1600" dirty="0" err="1"/>
                  <a:t>dalam</a:t>
                </a:r>
                <a:r>
                  <a:rPr lang="en-US" sz="1600" dirty="0"/>
                  <a:t> </a:t>
                </a:r>
                <a:r>
                  <a:rPr lang="en-US" sz="1600" dirty="0" err="1"/>
                  <a:t>ruang</a:t>
                </a:r>
                <a:r>
                  <a:rPr lang="en-US" sz="1600" dirty="0"/>
                  <a:t> </a:t>
                </a:r>
                <a:r>
                  <a:rPr lang="en-US" sz="1600" dirty="0" err="1"/>
                  <a:t>sampel</a:t>
                </a:r>
                <a:r>
                  <a:rPr lang="en-US" sz="1600" dirty="0"/>
                  <a:t> S </a:t>
                </a:r>
                <a:r>
                  <a:rPr lang="en-US" sz="1600" dirty="0" err="1"/>
                  <a:t>adalah</a:t>
                </a:r>
                <a:r>
                  <a:rPr lang="en-US" sz="1600" dirty="0"/>
                  <a:t> </a:t>
                </a:r>
                <a:r>
                  <a:rPr lang="en-US" sz="1600" dirty="0" err="1"/>
                  <a:t>nilai</a:t>
                </a:r>
                <a:r>
                  <a:rPr lang="en-US" sz="1600" dirty="0"/>
                  <a:t> </a:t>
                </a:r>
                <a:r>
                  <a:rPr lang="en-US" sz="1600" dirty="0" err="1"/>
                  <a:t>kecenderungan</a:t>
                </a:r>
                <a:r>
                  <a:rPr lang="en-US" sz="1600" dirty="0"/>
                  <a:t> </a:t>
                </a:r>
                <a:r>
                  <a:rPr lang="en-US" sz="1600" dirty="0" err="1"/>
                  <a:t>frekuensi</a:t>
                </a:r>
                <a:r>
                  <a:rPr lang="en-US" sz="1600" dirty="0"/>
                  <a:t> </a:t>
                </a:r>
                <a:r>
                  <a:rPr lang="en-US" sz="1600" dirty="0" err="1"/>
                  <a:t>relatif</a:t>
                </a:r>
                <a:r>
                  <a:rPr lang="en-US" sz="1600" dirty="0"/>
                  <a:t> </a:t>
                </a:r>
                <a:r>
                  <a:rPr lang="en-US" sz="1600" dirty="0" err="1"/>
                  <a:t>munculnya</a:t>
                </a:r>
                <a:r>
                  <a:rPr lang="en-US" sz="1600" dirty="0"/>
                  <a:t> </a:t>
                </a:r>
                <a:r>
                  <a:rPr lang="en-US" sz="1600" dirty="0" err="1"/>
                  <a:t>suatu</a:t>
                </a:r>
                <a:r>
                  <a:rPr lang="en-US" sz="1600" dirty="0"/>
                  <a:t> </a:t>
                </a:r>
                <a:r>
                  <a:rPr lang="en-US" sz="1600" dirty="0" err="1"/>
                  <a:t>kejadian</a:t>
                </a:r>
                <a:r>
                  <a:rPr lang="en-US" sz="1600" dirty="0"/>
                  <a:t> A </a:t>
                </a:r>
                <a:r>
                  <a:rPr lang="en-US" sz="1600" dirty="0" err="1"/>
                  <a:t>pada</a:t>
                </a:r>
                <a:r>
                  <a:rPr lang="en-US" sz="1600" dirty="0"/>
                  <a:t> </a:t>
                </a:r>
                <a:r>
                  <a:rPr lang="en-US" sz="1600" dirty="0" err="1"/>
                  <a:t>eksperimen</a:t>
                </a:r>
                <a:r>
                  <a:rPr lang="en-US" sz="1600" dirty="0"/>
                  <a:t> </a:t>
                </a:r>
                <a:r>
                  <a:rPr lang="en-US" sz="1600" dirty="0" err="1"/>
                  <a:t>berulang</a:t>
                </a:r>
                <a:r>
                  <a:rPr lang="en-US" sz="1600" dirty="0"/>
                  <a:t> </a:t>
                </a:r>
                <a:r>
                  <a:rPr lang="en-US" sz="1600" dirty="0" err="1"/>
                  <a:t>jika</a:t>
                </a:r>
                <a:r>
                  <a:rPr lang="en-US" sz="1600" dirty="0"/>
                  <a:t> </a:t>
                </a:r>
                <a:r>
                  <a:rPr lang="en-US" sz="1600" dirty="0" err="1"/>
                  <a:t>eksperimen</a:t>
                </a:r>
                <a:r>
                  <a:rPr lang="en-US" sz="1600" dirty="0"/>
                  <a:t> </a:t>
                </a:r>
                <a:r>
                  <a:rPr lang="en-US" sz="1600" dirty="0" err="1"/>
                  <a:t>berulang</a:t>
                </a:r>
                <a:r>
                  <a:rPr lang="en-US" sz="1600" dirty="0"/>
                  <a:t> </a:t>
                </a:r>
                <a:r>
                  <a:rPr lang="en-US" sz="1600" dirty="0" err="1"/>
                  <a:t>tersebut</a:t>
                </a:r>
                <a:r>
                  <a:rPr lang="en-US" sz="1600" dirty="0"/>
                  <a:t> </a:t>
                </a:r>
                <a:r>
                  <a:rPr lang="en-US" sz="1600" dirty="0" err="1"/>
                  <a:t>dilanjutkan</a:t>
                </a:r>
                <a:r>
                  <a:rPr lang="en-US" sz="1600" dirty="0"/>
                  <a:t> </a:t>
                </a:r>
                <a:r>
                  <a:rPr lang="en-US" sz="1600" dirty="0" err="1"/>
                  <a:t>sampai</a:t>
                </a:r>
                <a:r>
                  <a:rPr lang="en-US" sz="1600" dirty="0"/>
                  <a:t> </a:t>
                </a:r>
                <a:r>
                  <a:rPr lang="en-US" sz="1600" dirty="0" err="1"/>
                  <a:t>dengan</a:t>
                </a:r>
                <a:r>
                  <a:rPr lang="en-US" sz="1600" dirty="0"/>
                  <a:t> </a:t>
                </a:r>
                <a:r>
                  <a:rPr lang="en-US" sz="1600" dirty="0" err="1"/>
                  <a:t>tak</a:t>
                </a:r>
                <a:r>
                  <a:rPr lang="en-US" sz="1600" dirty="0"/>
                  <a:t> </a:t>
                </a:r>
                <a:r>
                  <a:rPr lang="en-US" sz="1600" dirty="0" err="1"/>
                  <a:t>hingga</a:t>
                </a:r>
                <a:r>
                  <a:rPr lang="en-US" sz="1600" dirty="0"/>
                  <a:t>, </a:t>
                </a:r>
                <a:r>
                  <a:rPr lang="en-US" sz="1600" dirty="0" err="1"/>
                  <a:t>yakni</a:t>
                </a:r>
                <a:r>
                  <a:rPr lang="en-US" sz="1600" dirty="0"/>
                  <a:t>:</a:t>
                </a:r>
              </a:p>
              <a:p>
                <a:pPr indent="361950" algn="just"/>
                <a:endParaRPr lang="en-US" sz="1600" dirty="0"/>
              </a:p>
              <a:p>
                <a:pPr indent="361950" algn="just"/>
                <a:endParaRPr lang="en-US" sz="1600" dirty="0"/>
              </a:p>
            </p:txBody>
          </p:sp>
          <p:sp>
            <p:nvSpPr>
              <p:cNvPr id="26" name="Rounded Rectangle 25"/>
              <p:cNvSpPr/>
              <p:nvPr/>
            </p:nvSpPr>
            <p:spPr>
              <a:xfrm>
                <a:off x="1285852" y="1428742"/>
                <a:ext cx="1714512" cy="642942"/>
              </a:xfrm>
              <a:prstGeom prst="roundRect">
                <a:avLst/>
              </a:prstGeom>
              <a:solidFill>
                <a:schemeClr val="bg2">
                  <a:lumMod val="25000"/>
                </a:schemeClr>
              </a:solidFill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 err="1"/>
                  <a:t>Definisi</a:t>
                </a:r>
                <a:r>
                  <a:rPr lang="en-US" b="1" dirty="0"/>
                  <a:t> </a:t>
                </a:r>
                <a:r>
                  <a:rPr lang="en-US" b="1" dirty="0" err="1"/>
                  <a:t>Empiris</a:t>
                </a:r>
                <a:endParaRPr lang="en-US" b="1" dirty="0"/>
              </a:p>
            </p:txBody>
          </p:sp>
        </p:grpSp>
        <p:graphicFrame>
          <p:nvGraphicFramePr>
            <p:cNvPr id="53249" name="Object 1"/>
            <p:cNvGraphicFramePr>
              <a:graphicFrameLocks noChangeAspect="1"/>
            </p:cNvGraphicFramePr>
            <p:nvPr/>
          </p:nvGraphicFramePr>
          <p:xfrm>
            <a:off x="4071933" y="2071684"/>
            <a:ext cx="957269" cy="35719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50" name="Equation" r:id="rId4" imgW="850680" imgH="317160" progId="Equation.DSMT4">
                    <p:embed/>
                  </p:oleObj>
                </mc:Choice>
                <mc:Fallback>
                  <p:oleObj name="Equation" r:id="rId4" imgW="850680" imgH="317160" progId="Equation.DSMT4">
                    <p:embed/>
                    <p:pic>
                      <p:nvPicPr>
                        <p:cNvPr id="0" name="Picture 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71933" y="2071684"/>
                          <a:ext cx="957269" cy="35719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961275584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/>
          <p:cNvSpPr/>
          <p:nvPr/>
        </p:nvSpPr>
        <p:spPr>
          <a:xfrm>
            <a:off x="3428992" y="285734"/>
            <a:ext cx="2286016" cy="857256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Distribusi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142976" y="2000246"/>
            <a:ext cx="1714512" cy="785818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Seragam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6215074" y="2000246"/>
            <a:ext cx="1714512" cy="785818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Tidak</a:t>
            </a:r>
            <a:r>
              <a:rPr lang="en-US" b="1" dirty="0"/>
              <a:t> </a:t>
            </a:r>
            <a:r>
              <a:rPr lang="en-US" b="1" dirty="0" err="1"/>
              <a:t>Seragam</a:t>
            </a:r>
            <a:endParaRPr lang="en-US" b="1" dirty="0"/>
          </a:p>
        </p:txBody>
      </p:sp>
      <p:sp>
        <p:nvSpPr>
          <p:cNvPr id="10" name="Round Diagonal Corner Rectangle 9"/>
          <p:cNvSpPr/>
          <p:nvPr/>
        </p:nvSpPr>
        <p:spPr>
          <a:xfrm>
            <a:off x="285720" y="3429006"/>
            <a:ext cx="3500462" cy="1000132"/>
          </a:xfrm>
          <a:prstGeom prst="round2Diag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indent="361950" algn="just"/>
            <a:r>
              <a:rPr lang="en-US" sz="1600" dirty="0" err="1">
                <a:solidFill>
                  <a:schemeClr val="tx1"/>
                </a:solidFill>
              </a:rPr>
              <a:t>Masing-masing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sisi</a:t>
            </a:r>
            <a:r>
              <a:rPr lang="en-US" sz="1600" dirty="0">
                <a:solidFill>
                  <a:schemeClr val="tx1"/>
                </a:solidFill>
              </a:rPr>
              <a:t> / </a:t>
            </a:r>
            <a:r>
              <a:rPr lang="en-US" sz="1600" dirty="0" err="1">
                <a:solidFill>
                  <a:schemeClr val="tx1"/>
                </a:solidFill>
              </a:rPr>
              <a:t>permukaan</a:t>
            </a:r>
            <a:r>
              <a:rPr lang="en-US" sz="1600" dirty="0">
                <a:solidFill>
                  <a:schemeClr val="tx1"/>
                </a:solidFill>
              </a:rPr>
              <a:t> yang </a:t>
            </a:r>
            <a:r>
              <a:rPr lang="en-US" sz="1600" dirty="0" err="1">
                <a:solidFill>
                  <a:schemeClr val="tx1"/>
                </a:solidFill>
              </a:rPr>
              <a:t>mungkin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terjadi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dalam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eksperimen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tersebut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akan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berpeluang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sama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untuk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muncul</a:t>
            </a:r>
            <a:r>
              <a:rPr lang="en-US" sz="1600" dirty="0">
                <a:solidFill>
                  <a:schemeClr val="tx1"/>
                </a:solidFill>
              </a:rPr>
              <a:t>. </a:t>
            </a:r>
          </a:p>
        </p:txBody>
      </p:sp>
      <p:sp>
        <p:nvSpPr>
          <p:cNvPr id="11" name="Round Diagonal Corner Rectangle 10"/>
          <p:cNvSpPr/>
          <p:nvPr/>
        </p:nvSpPr>
        <p:spPr>
          <a:xfrm>
            <a:off x="5286380" y="3429006"/>
            <a:ext cx="3500462" cy="1000132"/>
          </a:xfrm>
          <a:prstGeom prst="round2Diag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indent="361950" algn="just"/>
            <a:r>
              <a:rPr lang="en-US" sz="1600" dirty="0" err="1">
                <a:solidFill>
                  <a:schemeClr val="tx1"/>
                </a:solidFill>
              </a:rPr>
              <a:t>Masing-masing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sisi</a:t>
            </a:r>
            <a:r>
              <a:rPr lang="en-US" sz="1600" dirty="0">
                <a:solidFill>
                  <a:schemeClr val="tx1"/>
                </a:solidFill>
              </a:rPr>
              <a:t> / </a:t>
            </a:r>
            <a:r>
              <a:rPr lang="en-US" sz="1600" dirty="0" err="1">
                <a:solidFill>
                  <a:schemeClr val="tx1"/>
                </a:solidFill>
              </a:rPr>
              <a:t>permukaan</a:t>
            </a:r>
            <a:r>
              <a:rPr lang="en-US" sz="1600" dirty="0">
                <a:solidFill>
                  <a:schemeClr val="tx1"/>
                </a:solidFill>
              </a:rPr>
              <a:t> yang </a:t>
            </a:r>
            <a:r>
              <a:rPr lang="en-US" sz="1600" dirty="0" err="1">
                <a:solidFill>
                  <a:schemeClr val="tx1"/>
                </a:solidFill>
              </a:rPr>
              <a:t>mungkin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terjadi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dalam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eksperimen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tersebut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/>
              <a:t>tidak</a:t>
            </a:r>
            <a:r>
              <a:rPr lang="en-US" sz="1600" dirty="0"/>
              <a:t> </a:t>
            </a:r>
            <a:r>
              <a:rPr lang="en-US" sz="1600" dirty="0" err="1"/>
              <a:t>berpeluang</a:t>
            </a:r>
            <a:r>
              <a:rPr lang="en-US" sz="1600" dirty="0"/>
              <a:t> </a:t>
            </a:r>
            <a:r>
              <a:rPr lang="en-US" sz="1600" dirty="0" err="1"/>
              <a:t>sama</a:t>
            </a:r>
            <a:r>
              <a:rPr lang="en-US" sz="1600" dirty="0"/>
              <a:t> </a:t>
            </a:r>
            <a:r>
              <a:rPr lang="en-US" sz="1600" dirty="0" err="1">
                <a:solidFill>
                  <a:schemeClr val="tx1"/>
                </a:solidFill>
              </a:rPr>
              <a:t>untuk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muncul</a:t>
            </a:r>
            <a:r>
              <a:rPr lang="en-US" sz="1600" dirty="0">
                <a:solidFill>
                  <a:schemeClr val="tx1"/>
                </a:solidFill>
              </a:rPr>
              <a:t>.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 rot="10800000" flipV="1">
            <a:off x="3000364" y="1214428"/>
            <a:ext cx="1000132" cy="642942"/>
          </a:xfrm>
          <a:prstGeom prst="straightConnector1">
            <a:avLst/>
          </a:prstGeom>
          <a:ln w="57150">
            <a:solidFill>
              <a:schemeClr val="accent4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rot="10800000" flipH="1" flipV="1">
            <a:off x="5143504" y="1214428"/>
            <a:ext cx="1000132" cy="642942"/>
          </a:xfrm>
          <a:prstGeom prst="straightConnector1">
            <a:avLst/>
          </a:prstGeom>
          <a:ln w="57150">
            <a:solidFill>
              <a:schemeClr val="accent4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rot="5400000">
            <a:off x="1750198" y="3107535"/>
            <a:ext cx="500067" cy="1"/>
          </a:xfrm>
          <a:prstGeom prst="straightConnector1">
            <a:avLst/>
          </a:prstGeom>
          <a:ln w="28575">
            <a:solidFill>
              <a:schemeClr val="accent4">
                <a:lumMod val="50000"/>
              </a:schemeClr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rot="5400000">
            <a:off x="6822297" y="3107535"/>
            <a:ext cx="500067" cy="1"/>
          </a:xfrm>
          <a:prstGeom prst="straightConnector1">
            <a:avLst/>
          </a:prstGeom>
          <a:ln w="28575">
            <a:solidFill>
              <a:schemeClr val="accent4">
                <a:lumMod val="50000"/>
              </a:schemeClr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1275584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8"/>
          <p:cNvGrpSpPr/>
          <p:nvPr/>
        </p:nvGrpSpPr>
        <p:grpSpPr>
          <a:xfrm>
            <a:off x="928662" y="1000114"/>
            <a:ext cx="7215238" cy="2500330"/>
            <a:chOff x="928662" y="285734"/>
            <a:chExt cx="7215238" cy="2500330"/>
          </a:xfrm>
        </p:grpSpPr>
        <p:grpSp>
          <p:nvGrpSpPr>
            <p:cNvPr id="3" name="Group 21"/>
            <p:cNvGrpSpPr/>
            <p:nvPr/>
          </p:nvGrpSpPr>
          <p:grpSpPr>
            <a:xfrm>
              <a:off x="928662" y="285734"/>
              <a:ext cx="7215238" cy="2500330"/>
              <a:chOff x="928662" y="1428742"/>
              <a:chExt cx="7215238" cy="2500330"/>
            </a:xfrm>
          </p:grpSpPr>
          <p:sp>
            <p:nvSpPr>
              <p:cNvPr id="23" name="Rectangle 22"/>
              <p:cNvSpPr/>
              <p:nvPr/>
            </p:nvSpPr>
            <p:spPr>
              <a:xfrm>
                <a:off x="928662" y="1714494"/>
                <a:ext cx="7215238" cy="2214578"/>
              </a:xfrm>
              <a:prstGeom prst="rect">
                <a:avLst/>
              </a:prstGeom>
              <a:blipFill>
                <a:blip r:embed="rId3"/>
                <a:tile tx="0" ty="0" sx="100000" sy="100000" flip="none" algn="tl"/>
              </a:blipFill>
              <a:ln w="19050">
                <a:prstDash val="dashDot"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indent="361950" algn="just"/>
                <a:r>
                  <a:rPr lang="en-US" sz="1600" dirty="0" err="1"/>
                  <a:t>Jika</a:t>
                </a:r>
                <a:r>
                  <a:rPr lang="en-US" sz="1600" dirty="0"/>
                  <a:t> </a:t>
                </a:r>
                <a:r>
                  <a:rPr lang="en-US" sz="1600" dirty="0" err="1"/>
                  <a:t>ruang</a:t>
                </a:r>
                <a:r>
                  <a:rPr lang="en-US" sz="1600" dirty="0"/>
                  <a:t> </a:t>
                </a:r>
                <a:r>
                  <a:rPr lang="en-US" sz="1600" dirty="0" err="1"/>
                  <a:t>sampel</a:t>
                </a:r>
                <a:r>
                  <a:rPr lang="en-US" sz="1600" dirty="0"/>
                  <a:t> S </a:t>
                </a:r>
                <a:r>
                  <a:rPr lang="en-US" sz="1600" dirty="0" err="1"/>
                  <a:t>berhingga</a:t>
                </a:r>
                <a:r>
                  <a:rPr lang="en-US" sz="1600" dirty="0"/>
                  <a:t> (</a:t>
                </a:r>
                <a:r>
                  <a:rPr lang="en-US" sz="1600" dirty="0" err="1"/>
                  <a:t>banyak</a:t>
                </a:r>
                <a:r>
                  <a:rPr lang="en-US" sz="1600" dirty="0"/>
                  <a:t> </a:t>
                </a:r>
                <a:r>
                  <a:rPr lang="en-US" sz="1600" dirty="0" err="1"/>
                  <a:t>anggotanya</a:t>
                </a:r>
                <a:r>
                  <a:rPr lang="en-US" sz="1600" dirty="0"/>
                  <a:t> </a:t>
                </a:r>
                <a:r>
                  <a:rPr lang="en-US" sz="1600" dirty="0" err="1"/>
                  <a:t>tidak</a:t>
                </a:r>
                <a:r>
                  <a:rPr lang="en-US" sz="1600" dirty="0"/>
                  <a:t> </a:t>
                </a:r>
                <a:r>
                  <a:rPr lang="en-US" sz="1600" dirty="0" err="1"/>
                  <a:t>tak</a:t>
                </a:r>
                <a:r>
                  <a:rPr lang="en-US" sz="1600" dirty="0"/>
                  <a:t> </a:t>
                </a:r>
                <a:r>
                  <a:rPr lang="en-US" sz="1600" dirty="0" err="1"/>
                  <a:t>hingga</a:t>
                </a:r>
                <a:r>
                  <a:rPr lang="en-US" sz="1600" dirty="0"/>
                  <a:t>) </a:t>
                </a:r>
                <a:r>
                  <a:rPr lang="en-US" sz="1600" dirty="0" err="1"/>
                  <a:t>dan</a:t>
                </a:r>
                <a:r>
                  <a:rPr lang="en-US" sz="1600" dirty="0"/>
                  <a:t> S </a:t>
                </a:r>
                <a:r>
                  <a:rPr lang="en-US" sz="1600" dirty="0" err="1"/>
                  <a:t>berdistribusi</a:t>
                </a:r>
                <a:r>
                  <a:rPr lang="en-US" sz="1600" dirty="0"/>
                  <a:t> </a:t>
                </a:r>
                <a:r>
                  <a:rPr lang="en-US" sz="1600" dirty="0" err="1"/>
                  <a:t>seragam</a:t>
                </a:r>
                <a:r>
                  <a:rPr lang="en-US" sz="1600" dirty="0"/>
                  <a:t>, </a:t>
                </a:r>
                <a:r>
                  <a:rPr lang="en-US" sz="1600" dirty="0" err="1"/>
                  <a:t>peluang</a:t>
                </a:r>
                <a:r>
                  <a:rPr lang="en-US" sz="1600" dirty="0"/>
                  <a:t> </a:t>
                </a:r>
                <a:r>
                  <a:rPr lang="en-US" sz="1600" dirty="0" err="1"/>
                  <a:t>munculnya</a:t>
                </a:r>
                <a:r>
                  <a:rPr lang="en-US" sz="1600" dirty="0"/>
                  <a:t> </a:t>
                </a:r>
                <a:r>
                  <a:rPr lang="en-US" sz="1600" dirty="0" err="1"/>
                  <a:t>kejadian</a:t>
                </a:r>
                <a:r>
                  <a:rPr lang="en-US" sz="1600" dirty="0"/>
                  <a:t> A </a:t>
                </a:r>
                <a:r>
                  <a:rPr lang="en-US" sz="1600" dirty="0" err="1"/>
                  <a:t>dalam</a:t>
                </a:r>
                <a:r>
                  <a:rPr lang="en-US" sz="1600" dirty="0"/>
                  <a:t> </a:t>
                </a:r>
                <a:r>
                  <a:rPr lang="en-US" sz="1600" dirty="0" err="1"/>
                  <a:t>ruang</a:t>
                </a:r>
                <a:r>
                  <a:rPr lang="en-US" sz="1600" dirty="0"/>
                  <a:t> </a:t>
                </a:r>
                <a:r>
                  <a:rPr lang="en-US" sz="1600" dirty="0" err="1"/>
                  <a:t>sampel</a:t>
                </a:r>
                <a:r>
                  <a:rPr lang="en-US" sz="1600" dirty="0"/>
                  <a:t> S </a:t>
                </a:r>
                <a:r>
                  <a:rPr lang="en-US" sz="1600" dirty="0" err="1"/>
                  <a:t>adalah</a:t>
                </a:r>
                <a:r>
                  <a:rPr lang="en-US" sz="1600" dirty="0"/>
                  <a:t>: </a:t>
                </a:r>
              </a:p>
              <a:p>
                <a:pPr indent="361950" algn="just"/>
                <a:endParaRPr lang="en-US" sz="1600" dirty="0"/>
              </a:p>
            </p:txBody>
          </p:sp>
          <p:sp>
            <p:nvSpPr>
              <p:cNvPr id="26" name="Rounded Rectangle 25"/>
              <p:cNvSpPr/>
              <p:nvPr/>
            </p:nvSpPr>
            <p:spPr>
              <a:xfrm>
                <a:off x="1285852" y="1428742"/>
                <a:ext cx="2143140" cy="642942"/>
              </a:xfrm>
              <a:prstGeom prst="roundRect">
                <a:avLst/>
              </a:prstGeom>
              <a:solidFill>
                <a:schemeClr val="bg2">
                  <a:lumMod val="25000"/>
                </a:schemeClr>
              </a:solidFill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 err="1"/>
                  <a:t>Definisi</a:t>
                </a:r>
                <a:r>
                  <a:rPr lang="en-US" b="1" dirty="0"/>
                  <a:t> </a:t>
                </a:r>
                <a:r>
                  <a:rPr lang="en-US" b="1" dirty="0" err="1"/>
                  <a:t>Teoretis</a:t>
                </a:r>
                <a:r>
                  <a:rPr lang="en-US" b="1" dirty="0"/>
                  <a:t> / </a:t>
                </a:r>
                <a:r>
                  <a:rPr lang="en-US" b="1" dirty="0" err="1"/>
                  <a:t>Klasik</a:t>
                </a:r>
                <a:endParaRPr lang="en-US" b="1" dirty="0"/>
              </a:p>
            </p:txBody>
          </p:sp>
        </p:grpSp>
        <p:graphicFrame>
          <p:nvGraphicFramePr>
            <p:cNvPr id="53249" name="Object 1"/>
            <p:cNvGraphicFramePr>
              <a:graphicFrameLocks noChangeAspect="1"/>
            </p:cNvGraphicFramePr>
            <p:nvPr/>
          </p:nvGraphicFramePr>
          <p:xfrm>
            <a:off x="4086225" y="2014533"/>
            <a:ext cx="928688" cy="4714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74" name="Equation" r:id="rId4" imgW="825480" imgH="419040" progId="Equation.DSMT4">
                    <p:embed/>
                  </p:oleObj>
                </mc:Choice>
                <mc:Fallback>
                  <p:oleObj name="Equation" r:id="rId4" imgW="825480" imgH="419040" progId="Equation.DSMT4">
                    <p:embed/>
                    <p:pic>
                      <p:nvPicPr>
                        <p:cNvPr id="0" name="Picture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86225" y="2014533"/>
                          <a:ext cx="928688" cy="47148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961275584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1834</TotalTime>
  <Words>1382</Words>
  <Application>Microsoft Office PowerPoint</Application>
  <PresentationFormat>On-screen Show (16:9)</PresentationFormat>
  <Paragraphs>126</Paragraphs>
  <Slides>23</Slides>
  <Notes>8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Calibri</vt:lpstr>
      <vt:lpstr>Colonna MT</vt:lpstr>
      <vt:lpstr>Office Theme</vt:lpstr>
      <vt:lpstr>Equation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TERIMA KASIH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Aulia Dwiningtyas Putri</dc:creator>
  <cp:lastModifiedBy>LENOVO</cp:lastModifiedBy>
  <cp:revision>173</cp:revision>
  <dcterms:created xsi:type="dcterms:W3CDTF">2019-04-23T02:12:40Z</dcterms:created>
  <dcterms:modified xsi:type="dcterms:W3CDTF">2022-12-14T10:47:41Z</dcterms:modified>
</cp:coreProperties>
</file>